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866" r:id="rId2"/>
  </p:sldMasterIdLst>
  <p:notesMasterIdLst>
    <p:notesMasterId r:id="rId34"/>
  </p:notesMasterIdLst>
  <p:sldIdLst>
    <p:sldId id="256" r:id="rId3"/>
    <p:sldId id="508" r:id="rId4"/>
    <p:sldId id="500" r:id="rId5"/>
    <p:sldId id="499" r:id="rId6"/>
    <p:sldId id="501" r:id="rId7"/>
    <p:sldId id="503" r:id="rId8"/>
    <p:sldId id="504" r:id="rId9"/>
    <p:sldId id="472" r:id="rId10"/>
    <p:sldId id="483" r:id="rId11"/>
    <p:sldId id="509" r:id="rId12"/>
    <p:sldId id="465" r:id="rId13"/>
    <p:sldId id="510" r:id="rId14"/>
    <p:sldId id="505" r:id="rId15"/>
    <p:sldId id="493" r:id="rId16"/>
    <p:sldId id="485" r:id="rId17"/>
    <p:sldId id="486" r:id="rId18"/>
    <p:sldId id="480" r:id="rId19"/>
    <p:sldId id="481" r:id="rId20"/>
    <p:sldId id="482" r:id="rId21"/>
    <p:sldId id="484" r:id="rId22"/>
    <p:sldId id="488" r:id="rId23"/>
    <p:sldId id="489" r:id="rId24"/>
    <p:sldId id="490" r:id="rId25"/>
    <p:sldId id="491" r:id="rId26"/>
    <p:sldId id="506" r:id="rId27"/>
    <p:sldId id="507" r:id="rId28"/>
    <p:sldId id="467" r:id="rId29"/>
    <p:sldId id="475" r:id="rId30"/>
    <p:sldId id="477" r:id="rId31"/>
    <p:sldId id="502" r:id="rId32"/>
    <p:sldId id="494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AD"/>
    <a:srgbClr val="D7517D"/>
    <a:srgbClr val="77B940"/>
    <a:srgbClr val="68D1CE"/>
    <a:srgbClr val="BEE395"/>
    <a:srgbClr val="FF388C"/>
    <a:srgbClr val="E5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9" autoAdjust="0"/>
    <p:restoredTop sz="90495" autoAdjust="0"/>
  </p:normalViewPr>
  <p:slideViewPr>
    <p:cSldViewPr snapToGrid="0">
      <p:cViewPr varScale="1">
        <p:scale>
          <a:sx n="117" d="100"/>
          <a:sy n="117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0267E-D320-4766-A234-C770D89B5F82}" type="datetimeFigureOut">
              <a:rPr lang="zh-TW" altLang="en-US" smtClean="0"/>
              <a:t>2016/7/22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DC7FA-6B5A-4E36-8212-EEF562C2D6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74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DC7FA-6B5A-4E36-8212-EEF562C2D6C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23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B4B384F-770D-4691-8014-DC1A7C621F75}" type="slidenum">
              <a:rPr lang="zh-TW" altLang="en-US" smtClean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993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B4B384F-770D-4691-8014-DC1A7C621F75}" type="slidenum">
              <a:rPr lang="zh-TW" altLang="en-US" smtClean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563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B4B384F-770D-4691-8014-DC1A7C621F75}" type="slidenum">
              <a:rPr lang="zh-TW" altLang="en-US" smtClean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774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61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4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97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4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、通过</a:t>
            </a:r>
            <a:r>
              <a:rPr kumimoji="1" lang="en-US" altLang="zh-CN" dirty="0" smtClean="0"/>
              <a:t>SaaS</a:t>
            </a:r>
            <a:r>
              <a:rPr kumimoji="1" lang="zh-CN" altLang="en-US" dirty="0" smtClean="0"/>
              <a:t>这种云的服务不断的进行软件的更新，降低学校初期的成本，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、实现移动的学习、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、可满足翻转课堂的需要，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，实现数据分析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808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1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B4B384F-770D-4691-8014-DC1A7C621F75}" type="slidenum">
              <a:rPr lang="zh-TW" altLang="en-US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4146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B4B384F-770D-4691-8014-DC1A7C621F75}" type="slidenum">
              <a:rPr lang="zh-TW" altLang="en-US" smtClean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67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111083"/>
            <a:ext cx="12192000" cy="4774303"/>
          </a:xfrm>
          <a:prstGeom prst="rect">
            <a:avLst/>
          </a:prstGeom>
          <a:solidFill>
            <a:srgbClr val="00B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pic>
        <p:nvPicPr>
          <p:cNvPr id="20" name="Picture 2" descr="D:\tracy\sce\wisdom_garden\ppt\jpg\wg_t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726" y="783279"/>
            <a:ext cx="13023851" cy="677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23392" y="3548609"/>
            <a:ext cx="10945216" cy="10325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609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23392" y="2276874"/>
            <a:ext cx="10945216" cy="1470025"/>
          </a:xfrm>
        </p:spPr>
        <p:txBody>
          <a:bodyPr>
            <a:normAutofit/>
          </a:bodyPr>
          <a:lstStyle>
            <a:lvl1pPr algn="ctr">
              <a:defRPr sz="5333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pic>
        <p:nvPicPr>
          <p:cNvPr id="1027" name="Picture 3" descr="D:\tracy\sce\wisdom_garden\ppt\jpg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5" y="1091221"/>
            <a:ext cx="3648404" cy="80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接點 11"/>
          <p:cNvCxnSpPr/>
          <p:nvPr userDrawn="1"/>
        </p:nvCxnSpPr>
        <p:spPr>
          <a:xfrm>
            <a:off x="0" y="2111083"/>
            <a:ext cx="12192000" cy="0"/>
          </a:xfrm>
          <a:prstGeom prst="line">
            <a:avLst/>
          </a:prstGeom>
          <a:ln w="28575">
            <a:solidFill>
              <a:srgbClr val="4E5A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33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5949280"/>
          </a:xfrm>
          <a:prstGeom prst="rect">
            <a:avLst/>
          </a:prstGeom>
          <a:solidFill>
            <a:srgbClr val="00B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pic>
        <p:nvPicPr>
          <p:cNvPr id="12" name="Picture 2" descr="D:\tracy\sce\wisdom_garden\ppt\jpg\wg_t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726" y="-368849"/>
            <a:ext cx="13023851" cy="677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rgbClr val="4E5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2400" y="2839887"/>
            <a:ext cx="9121013" cy="2029275"/>
          </a:xfrm>
        </p:spPr>
        <p:txBody>
          <a:bodyPr anchor="t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D:\tracy\sce\wisdom_garden\ppt\jpg\logo_w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5" y="2049765"/>
            <a:ext cx="4063492" cy="89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/>
          <p:cNvCxnSpPr/>
          <p:nvPr userDrawn="1"/>
        </p:nvCxnSpPr>
        <p:spPr>
          <a:xfrm>
            <a:off x="0" y="594928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50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67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499" indent="0">
              <a:buNone/>
              <a:defRPr sz="1600"/>
            </a:lvl2pPr>
            <a:lvl3pPr marL="1219000" indent="0">
              <a:buNone/>
              <a:defRPr sz="1333"/>
            </a:lvl3pPr>
            <a:lvl4pPr marL="1828500" indent="0">
              <a:buNone/>
              <a:defRPr sz="1200"/>
            </a:lvl4pPr>
            <a:lvl5pPr marL="2437999" indent="0">
              <a:buNone/>
              <a:defRPr sz="1200"/>
            </a:lvl5pPr>
            <a:lvl6pPr marL="3047498" indent="0">
              <a:buNone/>
              <a:defRPr sz="1200"/>
            </a:lvl6pPr>
            <a:lvl7pPr marL="3656999" indent="0">
              <a:buNone/>
              <a:defRPr sz="1200"/>
            </a:lvl7pPr>
            <a:lvl8pPr marL="4266499" indent="0">
              <a:buNone/>
              <a:defRPr sz="1200"/>
            </a:lvl8pPr>
            <a:lvl9pPr marL="4875997" indent="0">
              <a:buNone/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00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499" indent="0">
              <a:buNone/>
              <a:defRPr sz="3733"/>
            </a:lvl2pPr>
            <a:lvl3pPr marL="1219000" indent="0">
              <a:buNone/>
              <a:defRPr sz="3200"/>
            </a:lvl3pPr>
            <a:lvl4pPr marL="1828500" indent="0">
              <a:buNone/>
              <a:defRPr sz="2667"/>
            </a:lvl4pPr>
            <a:lvl5pPr marL="2437999" indent="0">
              <a:buNone/>
              <a:defRPr sz="2667"/>
            </a:lvl5pPr>
            <a:lvl6pPr marL="3047498" indent="0">
              <a:buNone/>
              <a:defRPr sz="2667"/>
            </a:lvl6pPr>
            <a:lvl7pPr marL="3656999" indent="0">
              <a:buNone/>
              <a:defRPr sz="2667"/>
            </a:lvl7pPr>
            <a:lvl8pPr marL="4266499" indent="0">
              <a:buNone/>
              <a:defRPr sz="2667"/>
            </a:lvl8pPr>
            <a:lvl9pPr marL="4875997" indent="0">
              <a:buNone/>
              <a:defRPr sz="2667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499" indent="0">
              <a:buNone/>
              <a:defRPr sz="1600"/>
            </a:lvl2pPr>
            <a:lvl3pPr marL="1219000" indent="0">
              <a:buNone/>
              <a:defRPr sz="1333"/>
            </a:lvl3pPr>
            <a:lvl4pPr marL="1828500" indent="0">
              <a:buNone/>
              <a:defRPr sz="1200"/>
            </a:lvl4pPr>
            <a:lvl5pPr marL="2437999" indent="0">
              <a:buNone/>
              <a:defRPr sz="1200"/>
            </a:lvl5pPr>
            <a:lvl6pPr marL="3047498" indent="0">
              <a:buNone/>
              <a:defRPr sz="1200"/>
            </a:lvl6pPr>
            <a:lvl7pPr marL="3656999" indent="0">
              <a:buNone/>
              <a:defRPr sz="1200"/>
            </a:lvl7pPr>
            <a:lvl8pPr marL="4266499" indent="0">
              <a:buNone/>
              <a:defRPr sz="1200"/>
            </a:lvl8pPr>
            <a:lvl9pPr marL="4875997" indent="0">
              <a:buNone/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7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365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16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4D5A53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8808001" y="6597096"/>
            <a:ext cx="2952631" cy="260648"/>
          </a:xfrm>
          <a:prstGeom prst="rect">
            <a:avLst/>
          </a:prstGeom>
          <a:solidFill>
            <a:srgbClr val="4D5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71847" y="6597096"/>
            <a:ext cx="8336155" cy="260648"/>
          </a:xfrm>
          <a:prstGeom prst="rect">
            <a:avLst/>
          </a:prstGeom>
          <a:solidFill>
            <a:srgbClr val="00B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808000" y="6566402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E407039-1BAB-40C8-B4F8-07644B7C639A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pic>
        <p:nvPicPr>
          <p:cNvPr id="8" name="Picture 4" descr="D:\tracy\sce\wisdom_garden\ppt\jpg\logo_w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1" y="6634800"/>
            <a:ext cx="1193387" cy="2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8807999" y="6591031"/>
            <a:ext cx="2612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000"/>
            <a:r>
              <a:rPr lang="en-US" altLang="zh-TW" sz="1200" dirty="0" smtClean="0">
                <a:solidFill>
                  <a:prstClr val="white"/>
                </a:solidFill>
              </a:rPr>
              <a:t>Copyright 2014 © Wisdom Garden Ltd.</a:t>
            </a:r>
            <a:endParaRPr lang="en-US" altLang="zh-TW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218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487488" y="325272"/>
            <a:ext cx="10363200" cy="1132685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chemeClr val="tx1"/>
                </a:solidFill>
                <a:latin typeface="Andalus" panose="02020603050405020304" pitchFamily="18" charset="-78"/>
                <a:ea typeface="微軟正黑體" pitchFamily="34" charset="-120"/>
                <a:cs typeface="Andalus" panose="02020603050405020304" pitchFamily="18" charset="-78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83840" cy="917565"/>
          </a:xfrm>
          <a:prstGeom prst="rect">
            <a:avLst/>
          </a:prstGeom>
          <a:solidFill>
            <a:srgbClr val="F4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00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2" y="179965"/>
            <a:ext cx="615169" cy="5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Mast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3F4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9" name="Shape 259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0" name="Shape 260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1" name="Shape 261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2" name="Shape 262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3" name="Shape 263"/>
          <p:cNvSpPr/>
          <p:nvPr/>
        </p:nvSpPr>
        <p:spPr>
          <a:xfrm rot="10800000" flipH="1">
            <a:off x="907506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4" name="Shape 264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5" name="Shape 265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6" name="Shape 266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7" name="Shape 267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8" name="Shape 268"/>
          <p:cNvSpPr/>
          <p:nvPr/>
        </p:nvSpPr>
        <p:spPr>
          <a:xfrm rot="10800000" flipH="1">
            <a:off x="972679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9" name="Shape 269"/>
          <p:cNvSpPr/>
          <p:nvPr/>
        </p:nvSpPr>
        <p:spPr>
          <a:xfrm rot="10800000" flipH="1">
            <a:off x="972679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0" name="Shape 270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1" name="Shape 271"/>
          <p:cNvSpPr/>
          <p:nvPr/>
        </p:nvSpPr>
        <p:spPr>
          <a:xfrm rot="10800000" flipH="1">
            <a:off x="972679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2" name="Shape 272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3" name="Shape 273"/>
          <p:cNvSpPr/>
          <p:nvPr/>
        </p:nvSpPr>
        <p:spPr>
          <a:xfrm rot="10800000" flipH="1">
            <a:off x="10379471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4" name="Shape 274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5" name="Shape 275"/>
          <p:cNvSpPr/>
          <p:nvPr/>
        </p:nvSpPr>
        <p:spPr>
          <a:xfrm rot="10800000" flipH="1">
            <a:off x="10379471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6" name="Shape 276"/>
          <p:cNvSpPr/>
          <p:nvPr/>
        </p:nvSpPr>
        <p:spPr>
          <a:xfrm rot="10800000" flipH="1">
            <a:off x="10379471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7" name="Shape 277"/>
          <p:cNvSpPr/>
          <p:nvPr/>
        </p:nvSpPr>
        <p:spPr>
          <a:xfrm rot="10800000" flipH="1">
            <a:off x="10379471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8" name="Shape 278"/>
          <p:cNvSpPr/>
          <p:nvPr/>
        </p:nvSpPr>
        <p:spPr>
          <a:xfrm rot="10800000" flipH="1">
            <a:off x="11031202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9" name="Shape 279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0" name="Shape 280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1" name="Shape 281"/>
          <p:cNvSpPr/>
          <p:nvPr/>
        </p:nvSpPr>
        <p:spPr>
          <a:xfrm rot="10800000" flipH="1">
            <a:off x="11031202" y="753331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2" name="Shape 282"/>
          <p:cNvSpPr/>
          <p:nvPr/>
        </p:nvSpPr>
        <p:spPr>
          <a:xfrm rot="10800000" flipH="1">
            <a:off x="11031202" y="1133999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3" name="Shape 283"/>
          <p:cNvSpPr/>
          <p:nvPr/>
        </p:nvSpPr>
        <p:spPr>
          <a:xfrm rot="10800000" flipH="1">
            <a:off x="11031202" y="1514658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4" name="Shape 28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5" name="Shape 28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6" name="Shape 28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7" name="Shape 28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8" name="Shape 28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9" name="Shape 28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0" name="Shape 29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1" name="Shape 291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2" name="Shape 292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3" name="Shape 293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4" name="Shape 294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5" name="Shape 295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6" name="Shape 296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7" name="Shape 297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8" name="Shape 298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9" name="Shape 299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0" name="Shape 300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1" name="Shape 301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2" name="Shape 302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3" name="Shape 303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6" name="Shape 30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7" name="Shape 30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8" name="Shape 30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9" name="Shape 30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0" name="Shape 31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1" name="Shape 311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2" name="Shape 312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3" name="Shape 313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4" name="Shape 314"/>
          <p:cNvSpPr/>
          <p:nvPr/>
        </p:nvSpPr>
        <p:spPr>
          <a:xfrm rot="10800000" flipH="1">
            <a:off x="-139700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5" name="Shape 315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6" name="Shape 316"/>
          <p:cNvSpPr/>
          <p:nvPr/>
        </p:nvSpPr>
        <p:spPr>
          <a:xfrm rot="10800000" flipH="1">
            <a:off x="-139700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8" name="Shape 318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9" name="Shape 319"/>
          <p:cNvSpPr/>
          <p:nvPr/>
        </p:nvSpPr>
        <p:spPr>
          <a:xfrm rot="10800000" flipH="1">
            <a:off x="512033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0" name="Shape 32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1" name="Shape 321"/>
          <p:cNvSpPr/>
          <p:nvPr/>
        </p:nvSpPr>
        <p:spPr>
          <a:xfrm rot="10800000" flipH="1">
            <a:off x="512033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5" name="Shape 325"/>
          <p:cNvSpPr/>
          <p:nvPr/>
        </p:nvSpPr>
        <p:spPr>
          <a:xfrm rot="10800000" flipH="1">
            <a:off x="116376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6" name="Shape 326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7" name="Shape 327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8" name="Shape 328"/>
          <p:cNvSpPr/>
          <p:nvPr/>
        </p:nvSpPr>
        <p:spPr>
          <a:xfrm rot="10800000" flipH="1">
            <a:off x="1163765" y="1895325"/>
            <a:ext cx="648780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9" name="Shape 329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0" name="Shape 330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1" name="Shape 331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2" name="Shape 332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3" name="Shape 333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4" name="Shape 334"/>
          <p:cNvSpPr/>
          <p:nvPr/>
        </p:nvSpPr>
        <p:spPr>
          <a:xfrm rot="10800000" flipH="1">
            <a:off x="24491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5" name="Shape 335"/>
          <p:cNvSpPr/>
          <p:nvPr/>
        </p:nvSpPr>
        <p:spPr>
          <a:xfrm rot="10800000" flipH="1">
            <a:off x="2449123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6" name="Shape 336"/>
          <p:cNvSpPr/>
          <p:nvPr/>
        </p:nvSpPr>
        <p:spPr>
          <a:xfrm rot="10800000" flipH="1">
            <a:off x="2449123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7" name="Shape 337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8" name="Shape 338"/>
          <p:cNvSpPr/>
          <p:nvPr/>
        </p:nvSpPr>
        <p:spPr>
          <a:xfrm rot="10800000" flipH="1">
            <a:off x="3100855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9" name="Shape 339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0" name="Shape 340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1" name="Shape 341"/>
          <p:cNvSpPr/>
          <p:nvPr/>
        </p:nvSpPr>
        <p:spPr>
          <a:xfrm rot="10800000" flipH="1">
            <a:off x="3100855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2" name="Shape 342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3" name="Shape 343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4" name="Shape 344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5" name="Shape 345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6" name="Shape 346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7" name="Shape 347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8" name="Shape 348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9" name="Shape 349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0" name="Shape 35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1" name="Shape 351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2" name="Shape 352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3" name="Shape 353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4" name="Shape 354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5" name="Shape 355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6" name="Shape 356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7" name="Shape 357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8" name="Shape 358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9" name="Shape 359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0" name="Shape 360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1" name="Shape 361"/>
          <p:cNvSpPr/>
          <p:nvPr/>
        </p:nvSpPr>
        <p:spPr>
          <a:xfrm rot="10800000" flipH="1">
            <a:off x="24618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2" name="Shape 362"/>
          <p:cNvSpPr/>
          <p:nvPr/>
        </p:nvSpPr>
        <p:spPr>
          <a:xfrm rot="10800000" flipH="1">
            <a:off x="3693190" y="268838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3" name="Shape 363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4" name="Shape 364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5" name="Shape 365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6" name="Shape 366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7" name="Shape 367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8" name="Shape 368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9" name="Shape 369"/>
          <p:cNvSpPr/>
          <p:nvPr/>
        </p:nvSpPr>
        <p:spPr>
          <a:xfrm rot="10800000" flipH="1">
            <a:off x="5056053" y="-7960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0" name="Shape 370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1" name="Shape 371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2" name="Shape 372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3" name="Shape 373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4" name="Shape 374"/>
          <p:cNvSpPr/>
          <p:nvPr/>
        </p:nvSpPr>
        <p:spPr>
          <a:xfrm rot="10800000" flipH="1">
            <a:off x="570778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5" name="Shape 375"/>
          <p:cNvSpPr/>
          <p:nvPr/>
        </p:nvSpPr>
        <p:spPr>
          <a:xfrm rot="10800000" flipH="1">
            <a:off x="6360459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6" name="Shape 376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7" name="Shape 377"/>
          <p:cNvSpPr/>
          <p:nvPr/>
        </p:nvSpPr>
        <p:spPr>
          <a:xfrm rot="10800000" flipH="1">
            <a:off x="6341410" y="37269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8" name="Shape 378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9" name="Shape 379"/>
          <p:cNvSpPr/>
          <p:nvPr/>
        </p:nvSpPr>
        <p:spPr>
          <a:xfrm rot="10800000" flipH="1">
            <a:off x="7644874" y="37269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0" name="Shape 380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11404601" y="241301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126067" y="6569427"/>
            <a:ext cx="8185151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18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1219000">
              <a:defRPr b="0">
                <a:solidFill>
                  <a:srgbClr val="000000"/>
                </a:solidFill>
              </a:defRPr>
            </a:pPr>
            <a:r>
              <a:rPr sz="900"/>
              <a:t>Wisdom Garden</a:t>
            </a:r>
          </a:p>
        </p:txBody>
      </p:sp>
      <p:sp>
        <p:nvSpPr>
          <p:cNvPr id="383" name="Shape 383"/>
          <p:cNvSpPr/>
          <p:nvPr/>
        </p:nvSpPr>
        <p:spPr>
          <a:xfrm>
            <a:off x="10574872" y="6569427"/>
            <a:ext cx="1410643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80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1219000">
              <a:defRPr>
                <a:solidFill>
                  <a:srgbClr val="000000"/>
                </a:solidFill>
              </a:defRPr>
            </a:pPr>
            <a:r>
              <a:rPr sz="900"/>
              <a:t>www.wisdomgarden.com</a:t>
            </a:r>
          </a:p>
        </p:txBody>
      </p:sp>
      <p:sp>
        <p:nvSpPr>
          <p:cNvPr id="384" name="Shape 384"/>
          <p:cNvSpPr/>
          <p:nvPr/>
        </p:nvSpPr>
        <p:spPr>
          <a:xfrm>
            <a:off x="127001" y="6489700"/>
            <a:ext cx="11899983" cy="3"/>
          </a:xfrm>
          <a:prstGeom prst="line">
            <a:avLst/>
          </a:prstGeom>
          <a:ln w="15875">
            <a:solidFill>
              <a:srgbClr val="606060">
                <a:alpha val="4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2859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10071100" y="6496049"/>
            <a:ext cx="0" cy="267011"/>
          </a:xfrm>
          <a:prstGeom prst="line">
            <a:avLst/>
          </a:prstGeom>
          <a:ln w="15875">
            <a:solidFill>
              <a:srgbClr val="606060">
                <a:alpha val="4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2859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xfrm>
            <a:off x="11366501" y="349250"/>
            <a:ext cx="579635" cy="3010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3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41" y="91431"/>
            <a:ext cx="606603" cy="55890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4496"/>
            <a:ext cx="10515600" cy="73268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latin typeface="ヒラギノ角ゴ Pro W3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ea typeface="微軟正黑體" panose="020B0604030504040204" pitchFamily="34" charset="-120"/>
              </a:defRPr>
            </a:lvl1pPr>
            <a:lvl2pPr algn="l">
              <a:defRPr sz="2000" baseline="0">
                <a:ea typeface="微軟正黑體" panose="020B0604030504040204" pitchFamily="34" charset="-120"/>
              </a:defRPr>
            </a:lvl2pPr>
            <a:lvl3pPr algn="l">
              <a:defRPr sz="2000" baseline="0">
                <a:ea typeface="微軟正黑體" panose="020B0604030504040204" pitchFamily="34" charset="-120"/>
              </a:defRPr>
            </a:lvl3pPr>
            <a:lvl4pPr algn="l">
              <a:defRPr sz="2000" baseline="0">
                <a:ea typeface="微軟正黑體" panose="020B0604030504040204" pitchFamily="34" charset="-120"/>
              </a:defRPr>
            </a:lvl4pPr>
            <a:lvl5pPr algn="l">
              <a:defRPr sz="2000" baseline="0"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991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Mast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3F4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9" name="Shape 259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0" name="Shape 260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1" name="Shape 261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2" name="Shape 262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3" name="Shape 263"/>
          <p:cNvSpPr/>
          <p:nvPr/>
        </p:nvSpPr>
        <p:spPr>
          <a:xfrm rot="10800000" flipH="1">
            <a:off x="907506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4" name="Shape 264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5" name="Shape 265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6" name="Shape 266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7" name="Shape 267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8" name="Shape 268"/>
          <p:cNvSpPr/>
          <p:nvPr/>
        </p:nvSpPr>
        <p:spPr>
          <a:xfrm rot="10800000" flipH="1">
            <a:off x="972679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9" name="Shape 269"/>
          <p:cNvSpPr/>
          <p:nvPr/>
        </p:nvSpPr>
        <p:spPr>
          <a:xfrm rot="10800000" flipH="1">
            <a:off x="972679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0" name="Shape 270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1" name="Shape 271"/>
          <p:cNvSpPr/>
          <p:nvPr/>
        </p:nvSpPr>
        <p:spPr>
          <a:xfrm rot="10800000" flipH="1">
            <a:off x="972679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2" name="Shape 272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3" name="Shape 273"/>
          <p:cNvSpPr/>
          <p:nvPr/>
        </p:nvSpPr>
        <p:spPr>
          <a:xfrm rot="10800000" flipH="1">
            <a:off x="10379471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4" name="Shape 274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5" name="Shape 275"/>
          <p:cNvSpPr/>
          <p:nvPr/>
        </p:nvSpPr>
        <p:spPr>
          <a:xfrm rot="10800000" flipH="1">
            <a:off x="10379471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6" name="Shape 276"/>
          <p:cNvSpPr/>
          <p:nvPr/>
        </p:nvSpPr>
        <p:spPr>
          <a:xfrm rot="10800000" flipH="1">
            <a:off x="10379471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7" name="Shape 277"/>
          <p:cNvSpPr/>
          <p:nvPr/>
        </p:nvSpPr>
        <p:spPr>
          <a:xfrm rot="10800000" flipH="1">
            <a:off x="10379471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8" name="Shape 278"/>
          <p:cNvSpPr/>
          <p:nvPr/>
        </p:nvSpPr>
        <p:spPr>
          <a:xfrm rot="10800000" flipH="1">
            <a:off x="11031202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9" name="Shape 279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0" name="Shape 280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1" name="Shape 281"/>
          <p:cNvSpPr/>
          <p:nvPr/>
        </p:nvSpPr>
        <p:spPr>
          <a:xfrm rot="10800000" flipH="1">
            <a:off x="11031202" y="753331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2" name="Shape 282"/>
          <p:cNvSpPr/>
          <p:nvPr/>
        </p:nvSpPr>
        <p:spPr>
          <a:xfrm rot="10800000" flipH="1">
            <a:off x="11031202" y="1133999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3" name="Shape 283"/>
          <p:cNvSpPr/>
          <p:nvPr/>
        </p:nvSpPr>
        <p:spPr>
          <a:xfrm rot="10800000" flipH="1">
            <a:off x="11031202" y="1514658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4" name="Shape 28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5" name="Shape 28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6" name="Shape 28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7" name="Shape 28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8" name="Shape 28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9" name="Shape 28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0" name="Shape 29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1" name="Shape 291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2" name="Shape 292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3" name="Shape 293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4" name="Shape 294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5" name="Shape 295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6" name="Shape 296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7" name="Shape 297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8" name="Shape 298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9" name="Shape 299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0" name="Shape 300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1" name="Shape 301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2" name="Shape 302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3" name="Shape 303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6" name="Shape 30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7" name="Shape 30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8" name="Shape 30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9" name="Shape 30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0" name="Shape 31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1" name="Shape 311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2" name="Shape 312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3" name="Shape 313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4" name="Shape 314"/>
          <p:cNvSpPr/>
          <p:nvPr/>
        </p:nvSpPr>
        <p:spPr>
          <a:xfrm rot="10800000" flipH="1">
            <a:off x="-139700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5" name="Shape 315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6" name="Shape 316"/>
          <p:cNvSpPr/>
          <p:nvPr/>
        </p:nvSpPr>
        <p:spPr>
          <a:xfrm rot="10800000" flipH="1">
            <a:off x="-139700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8" name="Shape 318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9" name="Shape 319"/>
          <p:cNvSpPr/>
          <p:nvPr/>
        </p:nvSpPr>
        <p:spPr>
          <a:xfrm rot="10800000" flipH="1">
            <a:off x="512033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0" name="Shape 32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1" name="Shape 321"/>
          <p:cNvSpPr/>
          <p:nvPr/>
        </p:nvSpPr>
        <p:spPr>
          <a:xfrm rot="10800000" flipH="1">
            <a:off x="512033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5" name="Shape 325"/>
          <p:cNvSpPr/>
          <p:nvPr/>
        </p:nvSpPr>
        <p:spPr>
          <a:xfrm rot="10800000" flipH="1">
            <a:off x="116376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6" name="Shape 326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7" name="Shape 327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8" name="Shape 328"/>
          <p:cNvSpPr/>
          <p:nvPr/>
        </p:nvSpPr>
        <p:spPr>
          <a:xfrm rot="10800000" flipH="1">
            <a:off x="1163765" y="1895325"/>
            <a:ext cx="648780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9" name="Shape 329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0" name="Shape 330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1" name="Shape 331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2" name="Shape 332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3" name="Shape 333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4" name="Shape 334"/>
          <p:cNvSpPr/>
          <p:nvPr/>
        </p:nvSpPr>
        <p:spPr>
          <a:xfrm rot="10800000" flipH="1">
            <a:off x="24491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5" name="Shape 335"/>
          <p:cNvSpPr/>
          <p:nvPr/>
        </p:nvSpPr>
        <p:spPr>
          <a:xfrm rot="10800000" flipH="1">
            <a:off x="2449123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6" name="Shape 336"/>
          <p:cNvSpPr/>
          <p:nvPr/>
        </p:nvSpPr>
        <p:spPr>
          <a:xfrm rot="10800000" flipH="1">
            <a:off x="2449123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7" name="Shape 337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8" name="Shape 338"/>
          <p:cNvSpPr/>
          <p:nvPr/>
        </p:nvSpPr>
        <p:spPr>
          <a:xfrm rot="10800000" flipH="1">
            <a:off x="3100855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9" name="Shape 339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0" name="Shape 340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1" name="Shape 341"/>
          <p:cNvSpPr/>
          <p:nvPr/>
        </p:nvSpPr>
        <p:spPr>
          <a:xfrm rot="10800000" flipH="1">
            <a:off x="3100855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2" name="Shape 342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3" name="Shape 343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4" name="Shape 344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5" name="Shape 345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6" name="Shape 346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7" name="Shape 347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8" name="Shape 348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9" name="Shape 349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0" name="Shape 35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1" name="Shape 351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2" name="Shape 352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3" name="Shape 353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4" name="Shape 354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5" name="Shape 355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6" name="Shape 356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7" name="Shape 357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8" name="Shape 358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9" name="Shape 359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0" name="Shape 360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1" name="Shape 361"/>
          <p:cNvSpPr/>
          <p:nvPr/>
        </p:nvSpPr>
        <p:spPr>
          <a:xfrm rot="10800000" flipH="1">
            <a:off x="24618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2" name="Shape 362"/>
          <p:cNvSpPr/>
          <p:nvPr/>
        </p:nvSpPr>
        <p:spPr>
          <a:xfrm rot="10800000" flipH="1">
            <a:off x="3693190" y="268838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3" name="Shape 363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4" name="Shape 364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5" name="Shape 365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6" name="Shape 366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7" name="Shape 367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8" name="Shape 368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9" name="Shape 369"/>
          <p:cNvSpPr/>
          <p:nvPr/>
        </p:nvSpPr>
        <p:spPr>
          <a:xfrm rot="10800000" flipH="1">
            <a:off x="5056053" y="-7960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0" name="Shape 370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1" name="Shape 371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2" name="Shape 372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3" name="Shape 373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4" name="Shape 374"/>
          <p:cNvSpPr/>
          <p:nvPr/>
        </p:nvSpPr>
        <p:spPr>
          <a:xfrm rot="10800000" flipH="1">
            <a:off x="570778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5" name="Shape 375"/>
          <p:cNvSpPr/>
          <p:nvPr/>
        </p:nvSpPr>
        <p:spPr>
          <a:xfrm rot="10800000" flipH="1">
            <a:off x="6360459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6" name="Shape 376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7" name="Shape 377"/>
          <p:cNvSpPr/>
          <p:nvPr/>
        </p:nvSpPr>
        <p:spPr>
          <a:xfrm rot="10800000" flipH="1">
            <a:off x="6341410" y="37269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8" name="Shape 378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9" name="Shape 379"/>
          <p:cNvSpPr/>
          <p:nvPr/>
        </p:nvSpPr>
        <p:spPr>
          <a:xfrm rot="10800000" flipH="1">
            <a:off x="7644874" y="37269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0" name="Shape 380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11404601" y="241301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41" y="91431"/>
            <a:ext cx="606603" cy="55890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4496"/>
            <a:ext cx="10515600" cy="73268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latin typeface="ヒラギノ角ゴ Pro W3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ea typeface="微軟正黑體" panose="020B0604030504040204" pitchFamily="34" charset="-120"/>
              </a:defRPr>
            </a:lvl1pPr>
            <a:lvl2pPr algn="l">
              <a:defRPr sz="2000" baseline="0">
                <a:ea typeface="微軟正黑體" panose="020B0604030504040204" pitchFamily="34" charset="-120"/>
              </a:defRPr>
            </a:lvl2pPr>
            <a:lvl3pPr algn="l">
              <a:defRPr sz="2000" baseline="0">
                <a:ea typeface="微軟正黑體" panose="020B0604030504040204" pitchFamily="34" charset="-120"/>
              </a:defRPr>
            </a:lvl3pPr>
            <a:lvl4pPr algn="l">
              <a:defRPr sz="2000" baseline="0">
                <a:ea typeface="微軟正黑體" panose="020B0604030504040204" pitchFamily="34" charset="-120"/>
              </a:defRPr>
            </a:lvl4pPr>
            <a:lvl5pPr algn="l">
              <a:defRPr sz="2000" baseline="0"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34" name="Shape 386"/>
          <p:cNvSpPr>
            <a:spLocks noGrp="1"/>
          </p:cNvSpPr>
          <p:nvPr>
            <p:ph type="sldNum" sz="quarter" idx="2"/>
          </p:nvPr>
        </p:nvSpPr>
        <p:spPr>
          <a:xfrm>
            <a:off x="11366501" y="349250"/>
            <a:ext cx="579635" cy="3010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1231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403" y="-27384"/>
            <a:ext cx="10862997" cy="114300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9403" y="1075200"/>
            <a:ext cx="10862997" cy="5472000"/>
          </a:xfrm>
        </p:spPr>
        <p:txBody>
          <a:bodyPr/>
          <a:lstStyle>
            <a:lvl1pPr marL="457126" indent="-457126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 sz="3467"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90438" indent="-380938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523751" indent="-304751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2133249" indent="-304751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742750" indent="-304751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35202" y="6562800"/>
            <a:ext cx="444533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5051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Mast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093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" name="Shape 259"/>
          <p:cNvSpPr/>
          <p:nvPr/>
        </p:nvSpPr>
        <p:spPr>
          <a:xfrm rot="10800000" flipH="1">
            <a:off x="7770813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" name="Shape 260"/>
          <p:cNvSpPr/>
          <p:nvPr/>
        </p:nvSpPr>
        <p:spPr>
          <a:xfrm rot="10800000" flipH="1">
            <a:off x="8423275" y="-388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Shape 261"/>
          <p:cNvSpPr/>
          <p:nvPr/>
        </p:nvSpPr>
        <p:spPr>
          <a:xfrm rot="10800000" flipH="1">
            <a:off x="9075738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Shape 262"/>
          <p:cNvSpPr/>
          <p:nvPr/>
        </p:nvSpPr>
        <p:spPr>
          <a:xfrm rot="10800000" flipH="1">
            <a:off x="9075738" y="-7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" name="Shape 263"/>
          <p:cNvSpPr/>
          <p:nvPr/>
        </p:nvSpPr>
        <p:spPr>
          <a:xfrm rot="10800000" flipH="1">
            <a:off x="9075738" y="373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" name="Shape 264"/>
          <p:cNvSpPr/>
          <p:nvPr/>
        </p:nvSpPr>
        <p:spPr>
          <a:xfrm rot="10800000" flipH="1">
            <a:off x="9075738" y="754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" name="Shape 265"/>
          <p:cNvSpPr/>
          <p:nvPr/>
        </p:nvSpPr>
        <p:spPr>
          <a:xfrm rot="10800000" flipH="1">
            <a:off x="9075738" y="1514475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Shape 266"/>
          <p:cNvSpPr/>
          <p:nvPr/>
        </p:nvSpPr>
        <p:spPr>
          <a:xfrm rot="10800000" flipH="1">
            <a:off x="9726613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Shape 267"/>
          <p:cNvSpPr/>
          <p:nvPr/>
        </p:nvSpPr>
        <p:spPr>
          <a:xfrm rot="10800000" flipH="1">
            <a:off x="9726613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5" name="Shape 268"/>
          <p:cNvSpPr/>
          <p:nvPr/>
        </p:nvSpPr>
        <p:spPr>
          <a:xfrm rot="10800000" flipH="1">
            <a:off x="9726613" y="373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6" name="Shape 269"/>
          <p:cNvSpPr/>
          <p:nvPr/>
        </p:nvSpPr>
        <p:spPr>
          <a:xfrm rot="10800000" flipH="1">
            <a:off x="9726613" y="754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Shape 270"/>
          <p:cNvSpPr/>
          <p:nvPr/>
        </p:nvSpPr>
        <p:spPr>
          <a:xfrm rot="10800000" flipH="1">
            <a:off x="9726613" y="1133475"/>
            <a:ext cx="649287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Shape 271"/>
          <p:cNvSpPr/>
          <p:nvPr/>
        </p:nvSpPr>
        <p:spPr>
          <a:xfrm rot="10800000" flipH="1">
            <a:off x="9726613" y="1514475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9" name="Shape 272"/>
          <p:cNvSpPr/>
          <p:nvPr/>
        </p:nvSpPr>
        <p:spPr>
          <a:xfrm rot="10800000" flipH="1">
            <a:off x="10379075" y="-7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0" name="Shape 273"/>
          <p:cNvSpPr/>
          <p:nvPr/>
        </p:nvSpPr>
        <p:spPr>
          <a:xfrm rot="10800000" flipH="1">
            <a:off x="10379075" y="373063"/>
            <a:ext cx="649288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1" name="Shape 274"/>
          <p:cNvSpPr/>
          <p:nvPr/>
        </p:nvSpPr>
        <p:spPr>
          <a:xfrm rot="10800000" flipH="1">
            <a:off x="10379075" y="754063"/>
            <a:ext cx="649288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2" name="Shape 275"/>
          <p:cNvSpPr/>
          <p:nvPr/>
        </p:nvSpPr>
        <p:spPr>
          <a:xfrm rot="10800000" flipH="1">
            <a:off x="10379075" y="1133475"/>
            <a:ext cx="649288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3" name="Shape 276"/>
          <p:cNvSpPr/>
          <p:nvPr/>
        </p:nvSpPr>
        <p:spPr>
          <a:xfrm rot="10800000" flipH="1">
            <a:off x="10379075" y="1514475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4" name="Shape 277"/>
          <p:cNvSpPr/>
          <p:nvPr/>
        </p:nvSpPr>
        <p:spPr>
          <a:xfrm rot="10800000" flipH="1">
            <a:off x="10379075" y="1895475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5" name="Shape 278"/>
          <p:cNvSpPr/>
          <p:nvPr/>
        </p:nvSpPr>
        <p:spPr>
          <a:xfrm rot="10800000" flipH="1">
            <a:off x="11031538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6" name="Shape 279"/>
          <p:cNvSpPr/>
          <p:nvPr/>
        </p:nvSpPr>
        <p:spPr>
          <a:xfrm rot="10800000" flipH="1">
            <a:off x="11031538" y="-7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7" name="Shape 280"/>
          <p:cNvSpPr/>
          <p:nvPr/>
        </p:nvSpPr>
        <p:spPr>
          <a:xfrm rot="10800000" flipH="1">
            <a:off x="11031538" y="373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8" name="Shape 281"/>
          <p:cNvSpPr/>
          <p:nvPr/>
        </p:nvSpPr>
        <p:spPr>
          <a:xfrm rot="10800000" flipH="1">
            <a:off x="11031538" y="754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9" name="Shape 282"/>
          <p:cNvSpPr/>
          <p:nvPr/>
        </p:nvSpPr>
        <p:spPr>
          <a:xfrm rot="10800000" flipH="1">
            <a:off x="11031538" y="1133475"/>
            <a:ext cx="647700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0" name="Shape 283"/>
          <p:cNvSpPr/>
          <p:nvPr/>
        </p:nvSpPr>
        <p:spPr>
          <a:xfrm rot="10800000" flipH="1">
            <a:off x="11031538" y="1514475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1" name="Shape 284"/>
          <p:cNvSpPr/>
          <p:nvPr/>
        </p:nvSpPr>
        <p:spPr>
          <a:xfrm rot="10800000" flipH="1">
            <a:off x="11031538" y="1895475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2" name="Shape 285"/>
          <p:cNvSpPr/>
          <p:nvPr/>
        </p:nvSpPr>
        <p:spPr>
          <a:xfrm rot="10800000" flipH="1">
            <a:off x="11682413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3" name="Shape 286"/>
          <p:cNvSpPr/>
          <p:nvPr/>
        </p:nvSpPr>
        <p:spPr>
          <a:xfrm rot="10800000" flipH="1">
            <a:off x="11682413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4" name="Shape 287"/>
          <p:cNvSpPr/>
          <p:nvPr/>
        </p:nvSpPr>
        <p:spPr>
          <a:xfrm rot="10800000" flipH="1">
            <a:off x="11682413" y="373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5" name="Shape 288"/>
          <p:cNvSpPr/>
          <p:nvPr/>
        </p:nvSpPr>
        <p:spPr>
          <a:xfrm rot="10800000" flipH="1">
            <a:off x="11682413" y="754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6" name="Shape 289"/>
          <p:cNvSpPr/>
          <p:nvPr/>
        </p:nvSpPr>
        <p:spPr>
          <a:xfrm rot="10800000" flipH="1">
            <a:off x="11682413" y="1133475"/>
            <a:ext cx="649287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7" name="Shape 290"/>
          <p:cNvSpPr/>
          <p:nvPr/>
        </p:nvSpPr>
        <p:spPr>
          <a:xfrm rot="10800000" flipH="1">
            <a:off x="11682413" y="1514475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8" name="Shape 291"/>
          <p:cNvSpPr/>
          <p:nvPr/>
        </p:nvSpPr>
        <p:spPr>
          <a:xfrm rot="10800000" flipH="1">
            <a:off x="7770813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9" name="Shape 292"/>
          <p:cNvSpPr/>
          <p:nvPr/>
        </p:nvSpPr>
        <p:spPr>
          <a:xfrm rot="10800000" flipH="1">
            <a:off x="8423275" y="-388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0" name="Shape 293"/>
          <p:cNvSpPr/>
          <p:nvPr/>
        </p:nvSpPr>
        <p:spPr>
          <a:xfrm rot="10800000" flipH="1">
            <a:off x="9075738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1" name="Shape 294"/>
          <p:cNvSpPr/>
          <p:nvPr/>
        </p:nvSpPr>
        <p:spPr>
          <a:xfrm rot="10800000" flipH="1">
            <a:off x="9075738" y="-7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2" name="Shape 295"/>
          <p:cNvSpPr/>
          <p:nvPr/>
        </p:nvSpPr>
        <p:spPr>
          <a:xfrm rot="10800000" flipH="1">
            <a:off x="9075738" y="754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3" name="Shape 296"/>
          <p:cNvSpPr/>
          <p:nvPr/>
        </p:nvSpPr>
        <p:spPr>
          <a:xfrm rot="10800000" flipH="1">
            <a:off x="9075738" y="1514475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4" name="Shape 297"/>
          <p:cNvSpPr/>
          <p:nvPr/>
        </p:nvSpPr>
        <p:spPr>
          <a:xfrm rot="10800000" flipH="1">
            <a:off x="9726613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5" name="Shape 298"/>
          <p:cNvSpPr/>
          <p:nvPr/>
        </p:nvSpPr>
        <p:spPr>
          <a:xfrm rot="10800000" flipH="1">
            <a:off x="9726613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6" name="Shape 299"/>
          <p:cNvSpPr/>
          <p:nvPr/>
        </p:nvSpPr>
        <p:spPr>
          <a:xfrm rot="10800000" flipH="1">
            <a:off x="9726613" y="1133475"/>
            <a:ext cx="649287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7" name="Shape 300"/>
          <p:cNvSpPr/>
          <p:nvPr/>
        </p:nvSpPr>
        <p:spPr>
          <a:xfrm rot="10800000" flipH="1">
            <a:off x="10379075" y="-7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8" name="Shape 301"/>
          <p:cNvSpPr/>
          <p:nvPr/>
        </p:nvSpPr>
        <p:spPr>
          <a:xfrm rot="10800000" flipH="1">
            <a:off x="10379075" y="754063"/>
            <a:ext cx="649288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49" name="Shape 302"/>
          <p:cNvSpPr/>
          <p:nvPr/>
        </p:nvSpPr>
        <p:spPr>
          <a:xfrm rot="10800000" flipH="1">
            <a:off x="11031538" y="-7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0" name="Shape 303"/>
          <p:cNvSpPr/>
          <p:nvPr/>
        </p:nvSpPr>
        <p:spPr>
          <a:xfrm rot="10800000" flipH="1">
            <a:off x="11031538" y="373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1" name="Shape 304"/>
          <p:cNvSpPr/>
          <p:nvPr/>
        </p:nvSpPr>
        <p:spPr>
          <a:xfrm rot="10800000" flipH="1">
            <a:off x="11031538" y="1895475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2" name="Shape 305"/>
          <p:cNvSpPr/>
          <p:nvPr/>
        </p:nvSpPr>
        <p:spPr>
          <a:xfrm rot="10800000" flipH="1">
            <a:off x="11682413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3" name="Shape 306"/>
          <p:cNvSpPr/>
          <p:nvPr/>
        </p:nvSpPr>
        <p:spPr>
          <a:xfrm rot="10800000" flipH="1">
            <a:off x="11682413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4" name="Shape 307"/>
          <p:cNvSpPr/>
          <p:nvPr/>
        </p:nvSpPr>
        <p:spPr>
          <a:xfrm rot="10800000" flipH="1">
            <a:off x="11682413" y="373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5" name="Shape 308"/>
          <p:cNvSpPr/>
          <p:nvPr/>
        </p:nvSpPr>
        <p:spPr>
          <a:xfrm rot="10800000" flipH="1">
            <a:off x="11682413" y="754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6" name="Shape 309"/>
          <p:cNvSpPr/>
          <p:nvPr/>
        </p:nvSpPr>
        <p:spPr>
          <a:xfrm rot="10800000" flipH="1">
            <a:off x="11682413" y="1133475"/>
            <a:ext cx="649287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7" name="Shape 310"/>
          <p:cNvSpPr/>
          <p:nvPr/>
        </p:nvSpPr>
        <p:spPr>
          <a:xfrm rot="10800000" flipH="1">
            <a:off x="11682413" y="1514475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8" name="Shape 311"/>
          <p:cNvSpPr/>
          <p:nvPr/>
        </p:nvSpPr>
        <p:spPr>
          <a:xfrm rot="10800000" flipH="1">
            <a:off x="-139700" y="-388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9" name="Shape 312"/>
          <p:cNvSpPr/>
          <p:nvPr/>
        </p:nvSpPr>
        <p:spPr>
          <a:xfrm rot="10800000" flipH="1">
            <a:off x="-139700" y="-7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0" name="Shape 313"/>
          <p:cNvSpPr/>
          <p:nvPr/>
        </p:nvSpPr>
        <p:spPr>
          <a:xfrm rot="10800000" flipH="1">
            <a:off x="-139700" y="754063"/>
            <a:ext cx="649288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1" name="Shape 314"/>
          <p:cNvSpPr/>
          <p:nvPr/>
        </p:nvSpPr>
        <p:spPr>
          <a:xfrm rot="10800000" flipH="1">
            <a:off x="-139700" y="1133475"/>
            <a:ext cx="649288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2" name="Shape 315"/>
          <p:cNvSpPr/>
          <p:nvPr/>
        </p:nvSpPr>
        <p:spPr>
          <a:xfrm rot="10800000" flipH="1">
            <a:off x="-139700" y="1514475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3" name="Shape 316"/>
          <p:cNvSpPr/>
          <p:nvPr/>
        </p:nvSpPr>
        <p:spPr>
          <a:xfrm rot="10800000" flipH="1">
            <a:off x="-139700" y="1895475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4" name="Shape 317"/>
          <p:cNvSpPr/>
          <p:nvPr/>
        </p:nvSpPr>
        <p:spPr>
          <a:xfrm rot="10800000" flipH="1">
            <a:off x="512763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5" name="Shape 318"/>
          <p:cNvSpPr/>
          <p:nvPr/>
        </p:nvSpPr>
        <p:spPr>
          <a:xfrm rot="10800000" flipH="1">
            <a:off x="512763" y="-7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6" name="Shape 319"/>
          <p:cNvSpPr/>
          <p:nvPr/>
        </p:nvSpPr>
        <p:spPr>
          <a:xfrm rot="10800000" flipH="1">
            <a:off x="512763" y="373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7" name="Shape 320"/>
          <p:cNvSpPr/>
          <p:nvPr/>
        </p:nvSpPr>
        <p:spPr>
          <a:xfrm rot="10800000" flipH="1">
            <a:off x="512763" y="754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8" name="Shape 321"/>
          <p:cNvSpPr/>
          <p:nvPr/>
        </p:nvSpPr>
        <p:spPr>
          <a:xfrm rot="10800000" flipH="1">
            <a:off x="512763" y="1514475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69" name="Shape 322"/>
          <p:cNvSpPr/>
          <p:nvPr/>
        </p:nvSpPr>
        <p:spPr>
          <a:xfrm rot="10800000" flipH="1">
            <a:off x="1163638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0" name="Shape 323"/>
          <p:cNvSpPr/>
          <p:nvPr/>
        </p:nvSpPr>
        <p:spPr>
          <a:xfrm rot="10800000" flipH="1">
            <a:off x="1163638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1" name="Shape 324"/>
          <p:cNvSpPr/>
          <p:nvPr/>
        </p:nvSpPr>
        <p:spPr>
          <a:xfrm rot="10800000" flipH="1">
            <a:off x="1163638" y="373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2" name="Shape 325"/>
          <p:cNvSpPr/>
          <p:nvPr/>
        </p:nvSpPr>
        <p:spPr>
          <a:xfrm rot="10800000" flipH="1">
            <a:off x="1163638" y="754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3" name="Shape 326"/>
          <p:cNvSpPr/>
          <p:nvPr/>
        </p:nvSpPr>
        <p:spPr>
          <a:xfrm rot="10800000" flipH="1">
            <a:off x="1163638" y="1133475"/>
            <a:ext cx="649287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4" name="Shape 327"/>
          <p:cNvSpPr/>
          <p:nvPr/>
        </p:nvSpPr>
        <p:spPr>
          <a:xfrm rot="10800000" flipH="1">
            <a:off x="1163638" y="1514475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5" name="Shape 328"/>
          <p:cNvSpPr/>
          <p:nvPr/>
        </p:nvSpPr>
        <p:spPr>
          <a:xfrm rot="10800000" flipH="1">
            <a:off x="1163638" y="1895475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6" name="Shape 329"/>
          <p:cNvSpPr/>
          <p:nvPr/>
        </p:nvSpPr>
        <p:spPr>
          <a:xfrm rot="10800000" flipH="1">
            <a:off x="1816100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7" name="Shape 330"/>
          <p:cNvSpPr/>
          <p:nvPr/>
        </p:nvSpPr>
        <p:spPr>
          <a:xfrm rot="10800000" flipH="1">
            <a:off x="1816100" y="-7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8" name="Shape 331"/>
          <p:cNvSpPr/>
          <p:nvPr/>
        </p:nvSpPr>
        <p:spPr>
          <a:xfrm rot="10800000" flipH="1">
            <a:off x="1816100" y="373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9" name="Shape 332"/>
          <p:cNvSpPr/>
          <p:nvPr/>
        </p:nvSpPr>
        <p:spPr>
          <a:xfrm rot="10800000" flipH="1">
            <a:off x="1816100" y="754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0" name="Shape 333"/>
          <p:cNvSpPr/>
          <p:nvPr/>
        </p:nvSpPr>
        <p:spPr>
          <a:xfrm rot="10800000" flipH="1">
            <a:off x="1816100" y="1133475"/>
            <a:ext cx="647700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1" name="Shape 334"/>
          <p:cNvSpPr/>
          <p:nvPr/>
        </p:nvSpPr>
        <p:spPr>
          <a:xfrm rot="10800000" flipH="1">
            <a:off x="2449513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2" name="Shape 335"/>
          <p:cNvSpPr/>
          <p:nvPr/>
        </p:nvSpPr>
        <p:spPr>
          <a:xfrm rot="10800000" flipH="1">
            <a:off x="2449513" y="754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3" name="Shape 336"/>
          <p:cNvSpPr/>
          <p:nvPr/>
        </p:nvSpPr>
        <p:spPr>
          <a:xfrm rot="10800000" flipH="1">
            <a:off x="2449513" y="1133475"/>
            <a:ext cx="647700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4" name="Shape 337"/>
          <p:cNvSpPr/>
          <p:nvPr/>
        </p:nvSpPr>
        <p:spPr>
          <a:xfrm rot="10800000" flipH="1">
            <a:off x="3100388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5" name="Shape 338"/>
          <p:cNvSpPr/>
          <p:nvPr/>
        </p:nvSpPr>
        <p:spPr>
          <a:xfrm rot="10800000" flipH="1">
            <a:off x="3100388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6" name="Shape 339"/>
          <p:cNvSpPr/>
          <p:nvPr/>
        </p:nvSpPr>
        <p:spPr>
          <a:xfrm rot="10800000" flipH="1">
            <a:off x="3100388" y="373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7" name="Shape 340"/>
          <p:cNvSpPr/>
          <p:nvPr/>
        </p:nvSpPr>
        <p:spPr>
          <a:xfrm rot="10800000" flipH="1">
            <a:off x="3100388" y="754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8" name="Shape 341"/>
          <p:cNvSpPr/>
          <p:nvPr/>
        </p:nvSpPr>
        <p:spPr>
          <a:xfrm rot="10800000" flipH="1">
            <a:off x="3100388" y="1133475"/>
            <a:ext cx="649287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9" name="Shape 342"/>
          <p:cNvSpPr/>
          <p:nvPr/>
        </p:nvSpPr>
        <p:spPr>
          <a:xfrm rot="10800000" flipH="1">
            <a:off x="3752850" y="-388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0" name="Shape 343"/>
          <p:cNvSpPr/>
          <p:nvPr/>
        </p:nvSpPr>
        <p:spPr>
          <a:xfrm rot="10800000" flipH="1">
            <a:off x="3752850" y="-7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1" name="Shape 344"/>
          <p:cNvSpPr/>
          <p:nvPr/>
        </p:nvSpPr>
        <p:spPr>
          <a:xfrm rot="10800000" flipH="1">
            <a:off x="-139700" y="-388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2" name="Shape 345"/>
          <p:cNvSpPr/>
          <p:nvPr/>
        </p:nvSpPr>
        <p:spPr>
          <a:xfrm rot="10800000" flipH="1">
            <a:off x="-139700" y="-7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3" name="Shape 346"/>
          <p:cNvSpPr/>
          <p:nvPr/>
        </p:nvSpPr>
        <p:spPr>
          <a:xfrm rot="10800000" flipH="1">
            <a:off x="-139700" y="754063"/>
            <a:ext cx="649288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4" name="Shape 347"/>
          <p:cNvSpPr/>
          <p:nvPr/>
        </p:nvSpPr>
        <p:spPr>
          <a:xfrm rot="10800000" flipH="1">
            <a:off x="-139700" y="1514475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5" name="Shape 348"/>
          <p:cNvSpPr/>
          <p:nvPr/>
        </p:nvSpPr>
        <p:spPr>
          <a:xfrm rot="10800000" flipH="1">
            <a:off x="512763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6" name="Shape 349"/>
          <p:cNvSpPr/>
          <p:nvPr/>
        </p:nvSpPr>
        <p:spPr>
          <a:xfrm rot="10800000" flipH="1">
            <a:off x="512763" y="-7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7" name="Shape 350"/>
          <p:cNvSpPr/>
          <p:nvPr/>
        </p:nvSpPr>
        <p:spPr>
          <a:xfrm rot="10800000" flipH="1">
            <a:off x="512763" y="754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8" name="Shape 351"/>
          <p:cNvSpPr/>
          <p:nvPr/>
        </p:nvSpPr>
        <p:spPr>
          <a:xfrm rot="10800000" flipH="1">
            <a:off x="1163638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9" name="Shape 352"/>
          <p:cNvSpPr/>
          <p:nvPr/>
        </p:nvSpPr>
        <p:spPr>
          <a:xfrm rot="10800000" flipH="1">
            <a:off x="1163638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0" name="Shape 353"/>
          <p:cNvSpPr/>
          <p:nvPr/>
        </p:nvSpPr>
        <p:spPr>
          <a:xfrm rot="10800000" flipH="1">
            <a:off x="1163638" y="373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1" name="Shape 354"/>
          <p:cNvSpPr/>
          <p:nvPr/>
        </p:nvSpPr>
        <p:spPr>
          <a:xfrm rot="10800000" flipH="1">
            <a:off x="1163638" y="1133475"/>
            <a:ext cx="649287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2" name="Shape 355"/>
          <p:cNvSpPr/>
          <p:nvPr/>
        </p:nvSpPr>
        <p:spPr>
          <a:xfrm rot="10800000" flipH="1">
            <a:off x="1163638" y="1514475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3" name="Shape 356"/>
          <p:cNvSpPr/>
          <p:nvPr/>
        </p:nvSpPr>
        <p:spPr>
          <a:xfrm rot="10800000" flipH="1">
            <a:off x="1816100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4" name="Shape 357"/>
          <p:cNvSpPr/>
          <p:nvPr/>
        </p:nvSpPr>
        <p:spPr>
          <a:xfrm rot="10800000" flipH="1">
            <a:off x="1816100" y="-7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5" name="Shape 358"/>
          <p:cNvSpPr/>
          <p:nvPr/>
        </p:nvSpPr>
        <p:spPr>
          <a:xfrm rot="10800000" flipH="1">
            <a:off x="1816100" y="373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6" name="Shape 359"/>
          <p:cNvSpPr/>
          <p:nvPr/>
        </p:nvSpPr>
        <p:spPr>
          <a:xfrm rot="10800000" flipH="1">
            <a:off x="1816100" y="754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7" name="Shape 360"/>
          <p:cNvSpPr/>
          <p:nvPr/>
        </p:nvSpPr>
        <p:spPr>
          <a:xfrm rot="10800000" flipH="1">
            <a:off x="1816100" y="1133475"/>
            <a:ext cx="647700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8" name="Shape 361"/>
          <p:cNvSpPr/>
          <p:nvPr/>
        </p:nvSpPr>
        <p:spPr>
          <a:xfrm rot="10800000" flipH="1">
            <a:off x="2462213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9" name="Shape 362"/>
          <p:cNvSpPr/>
          <p:nvPr/>
        </p:nvSpPr>
        <p:spPr>
          <a:xfrm rot="10800000" flipH="1">
            <a:off x="3692525" y="268288"/>
            <a:ext cx="649288" cy="75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0" name="Shape 363"/>
          <p:cNvSpPr/>
          <p:nvPr/>
        </p:nvSpPr>
        <p:spPr>
          <a:xfrm rot="10800000" flipH="1">
            <a:off x="3100388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1" name="Shape 364"/>
          <p:cNvSpPr/>
          <p:nvPr/>
        </p:nvSpPr>
        <p:spPr>
          <a:xfrm rot="10800000" flipH="1">
            <a:off x="3100388" y="373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2" name="Shape 365"/>
          <p:cNvSpPr/>
          <p:nvPr/>
        </p:nvSpPr>
        <p:spPr>
          <a:xfrm rot="10800000" flipH="1">
            <a:off x="3100388" y="754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3" name="Shape 366"/>
          <p:cNvSpPr/>
          <p:nvPr/>
        </p:nvSpPr>
        <p:spPr>
          <a:xfrm rot="10800000" flipH="1">
            <a:off x="3752850" y="-388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4" name="Shape 367"/>
          <p:cNvSpPr/>
          <p:nvPr/>
        </p:nvSpPr>
        <p:spPr>
          <a:xfrm rot="10800000" flipH="1">
            <a:off x="3752850" y="-7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5" name="Shape 368"/>
          <p:cNvSpPr/>
          <p:nvPr/>
        </p:nvSpPr>
        <p:spPr>
          <a:xfrm rot="10800000" flipH="1">
            <a:off x="4403725" y="-7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6" name="Shape 369"/>
          <p:cNvSpPr/>
          <p:nvPr/>
        </p:nvSpPr>
        <p:spPr>
          <a:xfrm rot="10800000" flipH="1">
            <a:off x="5056188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7" name="Shape 370"/>
          <p:cNvSpPr/>
          <p:nvPr/>
        </p:nvSpPr>
        <p:spPr>
          <a:xfrm rot="10800000" flipH="1">
            <a:off x="5707063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8" name="Shape 371"/>
          <p:cNvSpPr/>
          <p:nvPr/>
        </p:nvSpPr>
        <p:spPr>
          <a:xfrm rot="10800000" flipH="1">
            <a:off x="4403725" y="-7938"/>
            <a:ext cx="649288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19" name="Shape 372"/>
          <p:cNvSpPr/>
          <p:nvPr/>
        </p:nvSpPr>
        <p:spPr>
          <a:xfrm rot="10800000" flipH="1">
            <a:off x="5707063" y="-7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0" name="Shape 373"/>
          <p:cNvSpPr/>
          <p:nvPr/>
        </p:nvSpPr>
        <p:spPr>
          <a:xfrm rot="10800000" flipH="1">
            <a:off x="5056188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1" name="Shape 374"/>
          <p:cNvSpPr/>
          <p:nvPr/>
        </p:nvSpPr>
        <p:spPr>
          <a:xfrm rot="10800000" flipH="1">
            <a:off x="5707063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2" name="Shape 375"/>
          <p:cNvSpPr/>
          <p:nvPr/>
        </p:nvSpPr>
        <p:spPr>
          <a:xfrm rot="10800000" flipH="1">
            <a:off x="6361113" y="-388938"/>
            <a:ext cx="647700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3" name="Shape 376"/>
          <p:cNvSpPr/>
          <p:nvPr/>
        </p:nvSpPr>
        <p:spPr>
          <a:xfrm rot="10800000" flipH="1">
            <a:off x="5056188" y="-388938"/>
            <a:ext cx="649287" cy="75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4" name="Shape 377"/>
          <p:cNvSpPr/>
          <p:nvPr/>
        </p:nvSpPr>
        <p:spPr>
          <a:xfrm rot="10800000" flipH="1">
            <a:off x="6342063" y="373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5" name="Shape 378"/>
          <p:cNvSpPr/>
          <p:nvPr/>
        </p:nvSpPr>
        <p:spPr>
          <a:xfrm rot="10800000" flipH="1">
            <a:off x="6992938" y="373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6" name="Shape 379"/>
          <p:cNvSpPr/>
          <p:nvPr/>
        </p:nvSpPr>
        <p:spPr>
          <a:xfrm rot="10800000" flipH="1">
            <a:off x="7645400" y="373063"/>
            <a:ext cx="647700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7" name="Shape 380"/>
          <p:cNvSpPr/>
          <p:nvPr/>
        </p:nvSpPr>
        <p:spPr>
          <a:xfrm rot="10800000" flipH="1">
            <a:off x="6992938" y="373063"/>
            <a:ext cx="649287" cy="7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 eaLnBrk="1" fontAlgn="auto" hangingPunct="1">
              <a:spcBef>
                <a:spcPts val="0"/>
              </a:spcBef>
              <a:spcAft>
                <a:spcPts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28" name="Shape 381"/>
          <p:cNvSpPr/>
          <p:nvPr/>
        </p:nvSpPr>
        <p:spPr>
          <a:xfrm>
            <a:off x="11404600" y="241300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defTabSz="292093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4496"/>
            <a:ext cx="10515600" cy="732680"/>
          </a:xfrm>
          <a:prstGeom prst="rect">
            <a:avLst/>
          </a:prstGeom>
        </p:spPr>
        <p:txBody>
          <a:bodyPr/>
          <a:lstStyle>
            <a:lvl1pPr algn="ctr">
              <a:defRPr sz="3200" baseline="0">
                <a:latin typeface="ヒラギノ角ゴ Pro W3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ea typeface="微軟正黑體" panose="020B0604030504040204" pitchFamily="34" charset="-120"/>
              </a:defRPr>
            </a:lvl1pPr>
            <a:lvl2pPr algn="l">
              <a:defRPr sz="2000" baseline="0">
                <a:ea typeface="微軟正黑體" panose="020B0604030504040204" pitchFamily="34" charset="-120"/>
              </a:defRPr>
            </a:lvl2pPr>
            <a:lvl3pPr algn="l">
              <a:defRPr sz="2000" baseline="0">
                <a:ea typeface="微軟正黑體" panose="020B0604030504040204" pitchFamily="34" charset="-120"/>
              </a:defRPr>
            </a:lvl3pPr>
            <a:lvl4pPr algn="l">
              <a:defRPr sz="2000" baseline="0">
                <a:ea typeface="微軟正黑體" panose="020B0604030504040204" pitchFamily="34" charset="-120"/>
              </a:defRPr>
            </a:lvl4pPr>
            <a:lvl5pPr algn="l">
              <a:defRPr sz="2000" baseline="0"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30" name="Shape 386"/>
          <p:cNvSpPr>
            <a:spLocks noGrp="1"/>
          </p:cNvSpPr>
          <p:nvPr>
            <p:ph type="sldNum" sz="quarter" idx="11"/>
          </p:nvPr>
        </p:nvSpPr>
        <p:spPr>
          <a:xfrm>
            <a:off x="11366500" y="349250"/>
            <a:ext cx="579438" cy="301625"/>
          </a:xfrm>
        </p:spPr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pPr>
              <a:defRPr/>
            </a:pPr>
            <a:fld id="{59611537-89F8-47B6-8682-8F9DCD65547A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131" name="Picture 16" descr="C:\Users\Administrator\Desktop\全通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" y="213681"/>
            <a:ext cx="636589" cy="64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532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Master #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/>
          </a:p>
        </p:txBody>
      </p:sp>
      <p:sp>
        <p:nvSpPr>
          <p:cNvPr id="259" name="Shape 259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0" name="Shape 260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1" name="Shape 261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2" name="Shape 262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3" name="Shape 263"/>
          <p:cNvSpPr/>
          <p:nvPr/>
        </p:nvSpPr>
        <p:spPr>
          <a:xfrm rot="10800000" flipH="1">
            <a:off x="907506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4" name="Shape 264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5" name="Shape 265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6" name="Shape 266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7" name="Shape 267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8" name="Shape 268"/>
          <p:cNvSpPr/>
          <p:nvPr/>
        </p:nvSpPr>
        <p:spPr>
          <a:xfrm rot="10800000" flipH="1">
            <a:off x="972679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9" name="Shape 269"/>
          <p:cNvSpPr/>
          <p:nvPr/>
        </p:nvSpPr>
        <p:spPr>
          <a:xfrm rot="10800000" flipH="1">
            <a:off x="972679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0" name="Shape 270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1" name="Shape 271"/>
          <p:cNvSpPr/>
          <p:nvPr/>
        </p:nvSpPr>
        <p:spPr>
          <a:xfrm rot="10800000" flipH="1">
            <a:off x="972679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2" name="Shape 272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3" name="Shape 273"/>
          <p:cNvSpPr/>
          <p:nvPr/>
        </p:nvSpPr>
        <p:spPr>
          <a:xfrm rot="10800000" flipH="1">
            <a:off x="10379471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4" name="Shape 274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5" name="Shape 275"/>
          <p:cNvSpPr/>
          <p:nvPr/>
        </p:nvSpPr>
        <p:spPr>
          <a:xfrm rot="10800000" flipH="1">
            <a:off x="10379471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6" name="Shape 276"/>
          <p:cNvSpPr/>
          <p:nvPr/>
        </p:nvSpPr>
        <p:spPr>
          <a:xfrm rot="10800000" flipH="1">
            <a:off x="10379471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7" name="Shape 277"/>
          <p:cNvSpPr/>
          <p:nvPr/>
        </p:nvSpPr>
        <p:spPr>
          <a:xfrm rot="10800000" flipH="1">
            <a:off x="10379471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8" name="Shape 278"/>
          <p:cNvSpPr/>
          <p:nvPr/>
        </p:nvSpPr>
        <p:spPr>
          <a:xfrm rot="10800000" flipH="1">
            <a:off x="11031202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9" name="Shape 279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0" name="Shape 280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1" name="Shape 281"/>
          <p:cNvSpPr/>
          <p:nvPr/>
        </p:nvSpPr>
        <p:spPr>
          <a:xfrm rot="10800000" flipH="1">
            <a:off x="11031202" y="753331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2" name="Shape 282"/>
          <p:cNvSpPr/>
          <p:nvPr/>
        </p:nvSpPr>
        <p:spPr>
          <a:xfrm rot="10800000" flipH="1">
            <a:off x="11031202" y="1133999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3" name="Shape 283"/>
          <p:cNvSpPr/>
          <p:nvPr/>
        </p:nvSpPr>
        <p:spPr>
          <a:xfrm rot="10800000" flipH="1">
            <a:off x="11031202" y="1514658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4" name="Shape 28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5" name="Shape 28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6" name="Shape 28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7" name="Shape 28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8" name="Shape 28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9" name="Shape 28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0" name="Shape 29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1" name="Shape 291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2" name="Shape 292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3" name="Shape 293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4" name="Shape 294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5" name="Shape 295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6" name="Shape 296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7" name="Shape 297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8" name="Shape 298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9" name="Shape 299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0" name="Shape 300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1" name="Shape 301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2" name="Shape 302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3" name="Shape 303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6" name="Shape 30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7" name="Shape 30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8" name="Shape 30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9" name="Shape 30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0" name="Shape 31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1" name="Shape 311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2" name="Shape 312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3" name="Shape 313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4" name="Shape 314"/>
          <p:cNvSpPr/>
          <p:nvPr/>
        </p:nvSpPr>
        <p:spPr>
          <a:xfrm rot="10800000" flipH="1">
            <a:off x="-139700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5" name="Shape 315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6" name="Shape 316"/>
          <p:cNvSpPr/>
          <p:nvPr/>
        </p:nvSpPr>
        <p:spPr>
          <a:xfrm rot="10800000" flipH="1">
            <a:off x="-139700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7" name="Shape 317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9" name="Shape 319"/>
          <p:cNvSpPr/>
          <p:nvPr/>
        </p:nvSpPr>
        <p:spPr>
          <a:xfrm rot="10800000" flipH="1">
            <a:off x="512033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0" name="Shape 32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1" name="Shape 321"/>
          <p:cNvSpPr/>
          <p:nvPr/>
        </p:nvSpPr>
        <p:spPr>
          <a:xfrm rot="10800000" flipH="1">
            <a:off x="512033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5" name="Shape 325"/>
          <p:cNvSpPr/>
          <p:nvPr/>
        </p:nvSpPr>
        <p:spPr>
          <a:xfrm rot="10800000" flipH="1">
            <a:off x="116376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6" name="Shape 326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7" name="Shape 327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8" name="Shape 328"/>
          <p:cNvSpPr/>
          <p:nvPr/>
        </p:nvSpPr>
        <p:spPr>
          <a:xfrm rot="10800000" flipH="1">
            <a:off x="1163765" y="1895325"/>
            <a:ext cx="648780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9" name="Shape 329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0" name="Shape 330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1" name="Shape 331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2" name="Shape 332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3" name="Shape 333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4" name="Shape 334"/>
          <p:cNvSpPr/>
          <p:nvPr/>
        </p:nvSpPr>
        <p:spPr>
          <a:xfrm rot="10800000" flipH="1">
            <a:off x="24491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5" name="Shape 335"/>
          <p:cNvSpPr/>
          <p:nvPr/>
        </p:nvSpPr>
        <p:spPr>
          <a:xfrm rot="10800000" flipH="1">
            <a:off x="2449123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6" name="Shape 336"/>
          <p:cNvSpPr/>
          <p:nvPr/>
        </p:nvSpPr>
        <p:spPr>
          <a:xfrm rot="10800000" flipH="1">
            <a:off x="2449123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7" name="Shape 337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8" name="Shape 338"/>
          <p:cNvSpPr/>
          <p:nvPr/>
        </p:nvSpPr>
        <p:spPr>
          <a:xfrm rot="10800000" flipH="1">
            <a:off x="3100855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9" name="Shape 339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0" name="Shape 340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1" name="Shape 341"/>
          <p:cNvSpPr/>
          <p:nvPr/>
        </p:nvSpPr>
        <p:spPr>
          <a:xfrm rot="10800000" flipH="1">
            <a:off x="3100855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2" name="Shape 342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3" name="Shape 343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4" name="Shape 344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5" name="Shape 345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6" name="Shape 346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7" name="Shape 347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8" name="Shape 348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9" name="Shape 349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0" name="Shape 35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1" name="Shape 351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2" name="Shape 352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3" name="Shape 353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4" name="Shape 354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5" name="Shape 355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6" name="Shape 356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7" name="Shape 357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8" name="Shape 358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9" name="Shape 359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0" name="Shape 360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1" name="Shape 361"/>
          <p:cNvSpPr/>
          <p:nvPr/>
        </p:nvSpPr>
        <p:spPr>
          <a:xfrm rot="10800000" flipH="1">
            <a:off x="24618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2" name="Shape 362"/>
          <p:cNvSpPr/>
          <p:nvPr/>
        </p:nvSpPr>
        <p:spPr>
          <a:xfrm rot="10800000" flipH="1">
            <a:off x="3693190" y="268838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3" name="Shape 363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4" name="Shape 364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5" name="Shape 365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6" name="Shape 366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7" name="Shape 367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8" name="Shape 368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9" name="Shape 369"/>
          <p:cNvSpPr/>
          <p:nvPr/>
        </p:nvSpPr>
        <p:spPr>
          <a:xfrm rot="10800000" flipH="1">
            <a:off x="5056053" y="-7960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0" name="Shape 370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1" name="Shape 371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2" name="Shape 372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3" name="Shape 373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4" name="Shape 374"/>
          <p:cNvSpPr/>
          <p:nvPr/>
        </p:nvSpPr>
        <p:spPr>
          <a:xfrm rot="10800000" flipH="1">
            <a:off x="570778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5" name="Shape 375"/>
          <p:cNvSpPr/>
          <p:nvPr/>
        </p:nvSpPr>
        <p:spPr>
          <a:xfrm rot="10800000" flipH="1">
            <a:off x="6360459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6" name="Shape 376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7" name="Shape 377"/>
          <p:cNvSpPr/>
          <p:nvPr/>
        </p:nvSpPr>
        <p:spPr>
          <a:xfrm rot="10800000" flipH="1">
            <a:off x="6341410" y="37269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8" name="Shape 378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9" name="Shape 379"/>
          <p:cNvSpPr/>
          <p:nvPr/>
        </p:nvSpPr>
        <p:spPr>
          <a:xfrm rot="10800000" flipH="1">
            <a:off x="7644874" y="37269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80" name="Shape 380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81" name="Shape 381"/>
          <p:cNvSpPr/>
          <p:nvPr/>
        </p:nvSpPr>
        <p:spPr>
          <a:xfrm>
            <a:off x="11404601" y="241301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lvl="0"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/>
          </a:p>
        </p:txBody>
      </p:sp>
      <p:sp>
        <p:nvSpPr>
          <p:cNvPr id="384" name="Shape 384"/>
          <p:cNvSpPr/>
          <p:nvPr/>
        </p:nvSpPr>
        <p:spPr>
          <a:xfrm>
            <a:off x="127001" y="6489700"/>
            <a:ext cx="11899983" cy="3"/>
          </a:xfrm>
          <a:prstGeom prst="line">
            <a:avLst/>
          </a:prstGeom>
          <a:ln w="15875">
            <a:solidFill>
              <a:srgbClr val="606060">
                <a:alpha val="4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59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xfrm>
            <a:off x="11527217" y="349251"/>
            <a:ext cx="250068" cy="24622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9B9B9B"/>
                </a:solidFill>
                <a:latin typeface="Segoe UI Light" panose="020B0502040204020203" pitchFamily="34" charset="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4496"/>
            <a:ext cx="10515600" cy="73268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  <a:lvl2pPr marL="990000" indent="-3780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2pPr>
            <a:lvl3pPr marL="15228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3pPr>
            <a:lvl4pPr marL="2131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4pPr>
            <a:lvl5pPr marL="2743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133" name="Picture 16" descr="C:\Users\Administrator\Desktop\全通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9" y="161168"/>
            <a:ext cx="638622" cy="6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14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Master #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/>
          </a:p>
        </p:txBody>
      </p:sp>
      <p:sp>
        <p:nvSpPr>
          <p:cNvPr id="259" name="Shape 259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0" name="Shape 260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1" name="Shape 261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2" name="Shape 262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3" name="Shape 263"/>
          <p:cNvSpPr/>
          <p:nvPr/>
        </p:nvSpPr>
        <p:spPr>
          <a:xfrm rot="10800000" flipH="1">
            <a:off x="907506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4" name="Shape 264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5" name="Shape 265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6" name="Shape 266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7" name="Shape 267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8" name="Shape 268"/>
          <p:cNvSpPr/>
          <p:nvPr/>
        </p:nvSpPr>
        <p:spPr>
          <a:xfrm rot="10800000" flipH="1">
            <a:off x="972679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9" name="Shape 269"/>
          <p:cNvSpPr/>
          <p:nvPr/>
        </p:nvSpPr>
        <p:spPr>
          <a:xfrm rot="10800000" flipH="1">
            <a:off x="972679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0" name="Shape 270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1" name="Shape 271"/>
          <p:cNvSpPr/>
          <p:nvPr/>
        </p:nvSpPr>
        <p:spPr>
          <a:xfrm rot="10800000" flipH="1">
            <a:off x="972679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2" name="Shape 272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3" name="Shape 273"/>
          <p:cNvSpPr/>
          <p:nvPr/>
        </p:nvSpPr>
        <p:spPr>
          <a:xfrm rot="10800000" flipH="1">
            <a:off x="10379471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4" name="Shape 274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5" name="Shape 275"/>
          <p:cNvSpPr/>
          <p:nvPr/>
        </p:nvSpPr>
        <p:spPr>
          <a:xfrm rot="10800000" flipH="1">
            <a:off x="10379471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6" name="Shape 276"/>
          <p:cNvSpPr/>
          <p:nvPr/>
        </p:nvSpPr>
        <p:spPr>
          <a:xfrm rot="10800000" flipH="1">
            <a:off x="10379471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7" name="Shape 277"/>
          <p:cNvSpPr/>
          <p:nvPr/>
        </p:nvSpPr>
        <p:spPr>
          <a:xfrm rot="10800000" flipH="1">
            <a:off x="10379471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8" name="Shape 278"/>
          <p:cNvSpPr/>
          <p:nvPr/>
        </p:nvSpPr>
        <p:spPr>
          <a:xfrm rot="10800000" flipH="1">
            <a:off x="11031202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9" name="Shape 279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0" name="Shape 280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1" name="Shape 281"/>
          <p:cNvSpPr/>
          <p:nvPr/>
        </p:nvSpPr>
        <p:spPr>
          <a:xfrm rot="10800000" flipH="1">
            <a:off x="11031202" y="753331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2" name="Shape 282"/>
          <p:cNvSpPr/>
          <p:nvPr/>
        </p:nvSpPr>
        <p:spPr>
          <a:xfrm rot="10800000" flipH="1">
            <a:off x="11031202" y="1133999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3" name="Shape 283"/>
          <p:cNvSpPr/>
          <p:nvPr/>
        </p:nvSpPr>
        <p:spPr>
          <a:xfrm rot="10800000" flipH="1">
            <a:off x="11031202" y="1514658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4" name="Shape 28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5" name="Shape 28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6" name="Shape 28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7" name="Shape 28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8" name="Shape 28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9" name="Shape 28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0" name="Shape 29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1" name="Shape 291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2" name="Shape 292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3" name="Shape 293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4" name="Shape 294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5" name="Shape 295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6" name="Shape 296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7" name="Shape 297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8" name="Shape 298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9" name="Shape 299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0" name="Shape 300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1" name="Shape 301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2" name="Shape 302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3" name="Shape 303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6" name="Shape 30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7" name="Shape 30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8" name="Shape 30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9" name="Shape 30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0" name="Shape 31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1" name="Shape 311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2" name="Shape 312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3" name="Shape 313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4" name="Shape 314"/>
          <p:cNvSpPr/>
          <p:nvPr/>
        </p:nvSpPr>
        <p:spPr>
          <a:xfrm rot="10800000" flipH="1">
            <a:off x="-139700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5" name="Shape 315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6" name="Shape 316"/>
          <p:cNvSpPr/>
          <p:nvPr/>
        </p:nvSpPr>
        <p:spPr>
          <a:xfrm rot="10800000" flipH="1">
            <a:off x="-139700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7" name="Shape 317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9" name="Shape 319"/>
          <p:cNvSpPr/>
          <p:nvPr/>
        </p:nvSpPr>
        <p:spPr>
          <a:xfrm rot="10800000" flipH="1">
            <a:off x="512033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0" name="Shape 32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1" name="Shape 321"/>
          <p:cNvSpPr/>
          <p:nvPr/>
        </p:nvSpPr>
        <p:spPr>
          <a:xfrm rot="10800000" flipH="1">
            <a:off x="512033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5" name="Shape 325"/>
          <p:cNvSpPr/>
          <p:nvPr/>
        </p:nvSpPr>
        <p:spPr>
          <a:xfrm rot="10800000" flipH="1">
            <a:off x="116376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6" name="Shape 326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7" name="Shape 327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8" name="Shape 328"/>
          <p:cNvSpPr/>
          <p:nvPr/>
        </p:nvSpPr>
        <p:spPr>
          <a:xfrm rot="10800000" flipH="1">
            <a:off x="1163765" y="1895325"/>
            <a:ext cx="648780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9" name="Shape 329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0" name="Shape 330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1" name="Shape 331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2" name="Shape 332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3" name="Shape 333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4" name="Shape 334"/>
          <p:cNvSpPr/>
          <p:nvPr/>
        </p:nvSpPr>
        <p:spPr>
          <a:xfrm rot="10800000" flipH="1">
            <a:off x="24491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5" name="Shape 335"/>
          <p:cNvSpPr/>
          <p:nvPr/>
        </p:nvSpPr>
        <p:spPr>
          <a:xfrm rot="10800000" flipH="1">
            <a:off x="2449123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6" name="Shape 336"/>
          <p:cNvSpPr/>
          <p:nvPr/>
        </p:nvSpPr>
        <p:spPr>
          <a:xfrm rot="10800000" flipH="1">
            <a:off x="2449123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7" name="Shape 337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8" name="Shape 338"/>
          <p:cNvSpPr/>
          <p:nvPr/>
        </p:nvSpPr>
        <p:spPr>
          <a:xfrm rot="10800000" flipH="1">
            <a:off x="3100855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9" name="Shape 339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0" name="Shape 340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1" name="Shape 341"/>
          <p:cNvSpPr/>
          <p:nvPr/>
        </p:nvSpPr>
        <p:spPr>
          <a:xfrm rot="10800000" flipH="1">
            <a:off x="3100855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2" name="Shape 342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3" name="Shape 343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4" name="Shape 344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5" name="Shape 345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6" name="Shape 346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7" name="Shape 347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8" name="Shape 348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9" name="Shape 349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0" name="Shape 35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1" name="Shape 351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2" name="Shape 352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3" name="Shape 353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4" name="Shape 354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5" name="Shape 355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6" name="Shape 356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7" name="Shape 357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8" name="Shape 358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9" name="Shape 359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0" name="Shape 360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1" name="Shape 361"/>
          <p:cNvSpPr/>
          <p:nvPr/>
        </p:nvSpPr>
        <p:spPr>
          <a:xfrm rot="10800000" flipH="1">
            <a:off x="24618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2" name="Shape 362"/>
          <p:cNvSpPr/>
          <p:nvPr/>
        </p:nvSpPr>
        <p:spPr>
          <a:xfrm rot="10800000" flipH="1">
            <a:off x="3693190" y="268838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3" name="Shape 363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4" name="Shape 364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5" name="Shape 365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6" name="Shape 366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7" name="Shape 367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8" name="Shape 368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9" name="Shape 369"/>
          <p:cNvSpPr/>
          <p:nvPr/>
        </p:nvSpPr>
        <p:spPr>
          <a:xfrm rot="10800000" flipH="1">
            <a:off x="5056053" y="-7960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0" name="Shape 370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1" name="Shape 371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2" name="Shape 372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3" name="Shape 373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4" name="Shape 374"/>
          <p:cNvSpPr/>
          <p:nvPr/>
        </p:nvSpPr>
        <p:spPr>
          <a:xfrm rot="10800000" flipH="1">
            <a:off x="570778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5" name="Shape 375"/>
          <p:cNvSpPr/>
          <p:nvPr/>
        </p:nvSpPr>
        <p:spPr>
          <a:xfrm rot="10800000" flipH="1">
            <a:off x="6360459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6" name="Shape 376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7" name="Shape 377"/>
          <p:cNvSpPr/>
          <p:nvPr/>
        </p:nvSpPr>
        <p:spPr>
          <a:xfrm rot="10800000" flipH="1">
            <a:off x="6341410" y="37269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8" name="Shape 378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9" name="Shape 379"/>
          <p:cNvSpPr/>
          <p:nvPr/>
        </p:nvSpPr>
        <p:spPr>
          <a:xfrm rot="10800000" flipH="1">
            <a:off x="7644874" y="37269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80" name="Shape 380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81" name="Shape 381"/>
          <p:cNvSpPr/>
          <p:nvPr/>
        </p:nvSpPr>
        <p:spPr>
          <a:xfrm>
            <a:off x="11404601" y="241301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lvl="0"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/>
          </a:p>
        </p:txBody>
      </p:sp>
      <p:sp>
        <p:nvSpPr>
          <p:cNvPr id="384" name="Shape 384"/>
          <p:cNvSpPr/>
          <p:nvPr/>
        </p:nvSpPr>
        <p:spPr>
          <a:xfrm>
            <a:off x="127001" y="6489700"/>
            <a:ext cx="11899983" cy="3"/>
          </a:xfrm>
          <a:prstGeom prst="line">
            <a:avLst/>
          </a:prstGeom>
          <a:ln w="15875">
            <a:solidFill>
              <a:srgbClr val="606060">
                <a:alpha val="4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59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xfrm>
            <a:off x="11527217" y="349251"/>
            <a:ext cx="250068" cy="24622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9B9B9B"/>
                </a:solidFill>
                <a:latin typeface="Segoe UI Light" panose="020B0502040204020203" pitchFamily="34" charset="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4496"/>
            <a:ext cx="10515600" cy="73268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  <a:lvl2pPr marL="990000" indent="-3780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2pPr>
            <a:lvl3pPr marL="15228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3pPr>
            <a:lvl4pPr marL="2131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4pPr>
            <a:lvl5pPr marL="2743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31" name="Shape 127"/>
          <p:cNvSpPr/>
          <p:nvPr userDrawn="1"/>
        </p:nvSpPr>
        <p:spPr>
          <a:xfrm>
            <a:off x="11025068" y="6561733"/>
            <a:ext cx="985846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r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000000"/>
                </a:solidFill>
              </a:defRPr>
            </a:pPr>
            <a:r>
              <a:rPr lang="en-US" altLang="zh-TW" sz="1000" b="1" baseline="0" dirty="0" err="1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微軟正黑體" panose="020B0604030504040204" pitchFamily="34" charset="-120"/>
                <a:cs typeface="Segoe UI" panose="020B0502040204020203" pitchFamily="34" charset="0"/>
              </a:rPr>
              <a:t>WisdomGarden</a:t>
            </a:r>
            <a:endParaRPr lang="zh-TW" altLang="en-US" sz="1000" b="1" baseline="0" dirty="0" smtClean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132" name="Picture 3" descr="D:\sce\ican\創課\jpg\20141026\tc7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6" y="261535"/>
            <a:ext cx="1250837" cy="3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43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Master #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/>
          </a:p>
        </p:txBody>
      </p:sp>
      <p:sp>
        <p:nvSpPr>
          <p:cNvPr id="259" name="Shape 259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0" name="Shape 260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1" name="Shape 261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2" name="Shape 262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3" name="Shape 263"/>
          <p:cNvSpPr/>
          <p:nvPr/>
        </p:nvSpPr>
        <p:spPr>
          <a:xfrm rot="10800000" flipH="1">
            <a:off x="907506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4" name="Shape 264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5" name="Shape 265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6" name="Shape 266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7" name="Shape 267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8" name="Shape 268"/>
          <p:cNvSpPr/>
          <p:nvPr/>
        </p:nvSpPr>
        <p:spPr>
          <a:xfrm rot="10800000" flipH="1">
            <a:off x="972679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9" name="Shape 269"/>
          <p:cNvSpPr/>
          <p:nvPr/>
        </p:nvSpPr>
        <p:spPr>
          <a:xfrm rot="10800000" flipH="1">
            <a:off x="972679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0" name="Shape 270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1" name="Shape 271"/>
          <p:cNvSpPr/>
          <p:nvPr/>
        </p:nvSpPr>
        <p:spPr>
          <a:xfrm rot="10800000" flipH="1">
            <a:off x="972679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2" name="Shape 272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3" name="Shape 273"/>
          <p:cNvSpPr/>
          <p:nvPr/>
        </p:nvSpPr>
        <p:spPr>
          <a:xfrm rot="10800000" flipH="1">
            <a:off x="10379471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4" name="Shape 274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5" name="Shape 275"/>
          <p:cNvSpPr/>
          <p:nvPr/>
        </p:nvSpPr>
        <p:spPr>
          <a:xfrm rot="10800000" flipH="1">
            <a:off x="10379471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6" name="Shape 276"/>
          <p:cNvSpPr/>
          <p:nvPr/>
        </p:nvSpPr>
        <p:spPr>
          <a:xfrm rot="10800000" flipH="1">
            <a:off x="10379471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7" name="Shape 277"/>
          <p:cNvSpPr/>
          <p:nvPr/>
        </p:nvSpPr>
        <p:spPr>
          <a:xfrm rot="10800000" flipH="1">
            <a:off x="10379471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8" name="Shape 278"/>
          <p:cNvSpPr/>
          <p:nvPr/>
        </p:nvSpPr>
        <p:spPr>
          <a:xfrm rot="10800000" flipH="1">
            <a:off x="11031202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9" name="Shape 279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0" name="Shape 280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1" name="Shape 281"/>
          <p:cNvSpPr/>
          <p:nvPr/>
        </p:nvSpPr>
        <p:spPr>
          <a:xfrm rot="10800000" flipH="1">
            <a:off x="11031202" y="753331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2" name="Shape 282"/>
          <p:cNvSpPr/>
          <p:nvPr/>
        </p:nvSpPr>
        <p:spPr>
          <a:xfrm rot="10800000" flipH="1">
            <a:off x="11031202" y="1133999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3" name="Shape 283"/>
          <p:cNvSpPr/>
          <p:nvPr/>
        </p:nvSpPr>
        <p:spPr>
          <a:xfrm rot="10800000" flipH="1">
            <a:off x="11031202" y="1514658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4" name="Shape 28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5" name="Shape 28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6" name="Shape 28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7" name="Shape 28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8" name="Shape 28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9" name="Shape 28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0" name="Shape 29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1" name="Shape 291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2" name="Shape 292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3" name="Shape 293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4" name="Shape 294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5" name="Shape 295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6" name="Shape 296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7" name="Shape 297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8" name="Shape 298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9" name="Shape 299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0" name="Shape 300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1" name="Shape 301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2" name="Shape 302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3" name="Shape 303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6" name="Shape 30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7" name="Shape 30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8" name="Shape 30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9" name="Shape 30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0" name="Shape 31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1" name="Shape 311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2" name="Shape 312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3" name="Shape 313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4" name="Shape 314"/>
          <p:cNvSpPr/>
          <p:nvPr/>
        </p:nvSpPr>
        <p:spPr>
          <a:xfrm rot="10800000" flipH="1">
            <a:off x="-139700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5" name="Shape 315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6" name="Shape 316"/>
          <p:cNvSpPr/>
          <p:nvPr/>
        </p:nvSpPr>
        <p:spPr>
          <a:xfrm rot="10800000" flipH="1">
            <a:off x="-139700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7" name="Shape 317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9" name="Shape 319"/>
          <p:cNvSpPr/>
          <p:nvPr/>
        </p:nvSpPr>
        <p:spPr>
          <a:xfrm rot="10800000" flipH="1">
            <a:off x="512033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0" name="Shape 32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1" name="Shape 321"/>
          <p:cNvSpPr/>
          <p:nvPr/>
        </p:nvSpPr>
        <p:spPr>
          <a:xfrm rot="10800000" flipH="1">
            <a:off x="512033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5" name="Shape 325"/>
          <p:cNvSpPr/>
          <p:nvPr/>
        </p:nvSpPr>
        <p:spPr>
          <a:xfrm rot="10800000" flipH="1">
            <a:off x="116376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6" name="Shape 326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7" name="Shape 327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8" name="Shape 328"/>
          <p:cNvSpPr/>
          <p:nvPr/>
        </p:nvSpPr>
        <p:spPr>
          <a:xfrm rot="10800000" flipH="1">
            <a:off x="1163765" y="1895325"/>
            <a:ext cx="648780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9" name="Shape 329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0" name="Shape 330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1" name="Shape 331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2" name="Shape 332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3" name="Shape 333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4" name="Shape 334"/>
          <p:cNvSpPr/>
          <p:nvPr/>
        </p:nvSpPr>
        <p:spPr>
          <a:xfrm rot="10800000" flipH="1">
            <a:off x="24491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5" name="Shape 335"/>
          <p:cNvSpPr/>
          <p:nvPr/>
        </p:nvSpPr>
        <p:spPr>
          <a:xfrm rot="10800000" flipH="1">
            <a:off x="2449123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6" name="Shape 336"/>
          <p:cNvSpPr/>
          <p:nvPr/>
        </p:nvSpPr>
        <p:spPr>
          <a:xfrm rot="10800000" flipH="1">
            <a:off x="2449123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7" name="Shape 337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8" name="Shape 338"/>
          <p:cNvSpPr/>
          <p:nvPr/>
        </p:nvSpPr>
        <p:spPr>
          <a:xfrm rot="10800000" flipH="1">
            <a:off x="3100855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9" name="Shape 339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0" name="Shape 340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1" name="Shape 341"/>
          <p:cNvSpPr/>
          <p:nvPr/>
        </p:nvSpPr>
        <p:spPr>
          <a:xfrm rot="10800000" flipH="1">
            <a:off x="3100855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2" name="Shape 342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3" name="Shape 343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4" name="Shape 344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5" name="Shape 345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6" name="Shape 346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7" name="Shape 347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8" name="Shape 348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9" name="Shape 349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0" name="Shape 35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1" name="Shape 351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2" name="Shape 352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3" name="Shape 353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4" name="Shape 354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5" name="Shape 355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6" name="Shape 356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7" name="Shape 357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8" name="Shape 358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9" name="Shape 359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0" name="Shape 360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1" name="Shape 361"/>
          <p:cNvSpPr/>
          <p:nvPr/>
        </p:nvSpPr>
        <p:spPr>
          <a:xfrm rot="10800000" flipH="1">
            <a:off x="24618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2" name="Shape 362"/>
          <p:cNvSpPr/>
          <p:nvPr/>
        </p:nvSpPr>
        <p:spPr>
          <a:xfrm rot="10800000" flipH="1">
            <a:off x="3693190" y="268838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3" name="Shape 363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4" name="Shape 364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5" name="Shape 365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6" name="Shape 366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7" name="Shape 367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8" name="Shape 368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9" name="Shape 369"/>
          <p:cNvSpPr/>
          <p:nvPr/>
        </p:nvSpPr>
        <p:spPr>
          <a:xfrm rot="10800000" flipH="1">
            <a:off x="5056053" y="-7960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0" name="Shape 370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1" name="Shape 371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2" name="Shape 372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3" name="Shape 373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4" name="Shape 374"/>
          <p:cNvSpPr/>
          <p:nvPr/>
        </p:nvSpPr>
        <p:spPr>
          <a:xfrm rot="10800000" flipH="1">
            <a:off x="570778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5" name="Shape 375"/>
          <p:cNvSpPr/>
          <p:nvPr/>
        </p:nvSpPr>
        <p:spPr>
          <a:xfrm rot="10800000" flipH="1">
            <a:off x="6360459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6" name="Shape 376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7" name="Shape 377"/>
          <p:cNvSpPr/>
          <p:nvPr/>
        </p:nvSpPr>
        <p:spPr>
          <a:xfrm rot="10800000" flipH="1">
            <a:off x="6341410" y="37269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8" name="Shape 378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9" name="Shape 379"/>
          <p:cNvSpPr/>
          <p:nvPr/>
        </p:nvSpPr>
        <p:spPr>
          <a:xfrm rot="10800000" flipH="1">
            <a:off x="7644874" y="37269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80" name="Shape 380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81" name="Shape 381"/>
          <p:cNvSpPr/>
          <p:nvPr/>
        </p:nvSpPr>
        <p:spPr>
          <a:xfrm>
            <a:off x="11404601" y="241301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lvl="0"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/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xfrm>
            <a:off x="11527217" y="349251"/>
            <a:ext cx="250068" cy="24622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9B9B9B"/>
                </a:solidFill>
                <a:latin typeface="Segoe UI Light" panose="020B0502040204020203" pitchFamily="34" charset="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4496"/>
            <a:ext cx="10515600" cy="73268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  <a:lvl2pPr marL="990000" indent="-3780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2pPr>
            <a:lvl3pPr marL="15228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3pPr>
            <a:lvl4pPr marL="2131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4pPr>
            <a:lvl5pPr marL="2743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132" name="Picture 3" descr="D:\sce\ican\創課\jpg\20141026\tc7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6" y="261535"/>
            <a:ext cx="1250837" cy="3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26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Mast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/>
          </a:p>
        </p:txBody>
      </p:sp>
      <p:sp>
        <p:nvSpPr>
          <p:cNvPr id="259" name="Shape 259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0" name="Shape 260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1" name="Shape 261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2" name="Shape 262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3" name="Shape 263"/>
          <p:cNvSpPr/>
          <p:nvPr/>
        </p:nvSpPr>
        <p:spPr>
          <a:xfrm rot="10800000" flipH="1">
            <a:off x="907506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4" name="Shape 264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5" name="Shape 265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6" name="Shape 266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7" name="Shape 267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8" name="Shape 268"/>
          <p:cNvSpPr/>
          <p:nvPr/>
        </p:nvSpPr>
        <p:spPr>
          <a:xfrm rot="10800000" flipH="1">
            <a:off x="972679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69" name="Shape 269"/>
          <p:cNvSpPr/>
          <p:nvPr/>
        </p:nvSpPr>
        <p:spPr>
          <a:xfrm rot="10800000" flipH="1">
            <a:off x="972679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0" name="Shape 270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1" name="Shape 271"/>
          <p:cNvSpPr/>
          <p:nvPr/>
        </p:nvSpPr>
        <p:spPr>
          <a:xfrm rot="10800000" flipH="1">
            <a:off x="972679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2" name="Shape 272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3" name="Shape 273"/>
          <p:cNvSpPr/>
          <p:nvPr/>
        </p:nvSpPr>
        <p:spPr>
          <a:xfrm rot="10800000" flipH="1">
            <a:off x="10379471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4" name="Shape 274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5" name="Shape 275"/>
          <p:cNvSpPr/>
          <p:nvPr/>
        </p:nvSpPr>
        <p:spPr>
          <a:xfrm rot="10800000" flipH="1">
            <a:off x="10379471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6" name="Shape 276"/>
          <p:cNvSpPr/>
          <p:nvPr/>
        </p:nvSpPr>
        <p:spPr>
          <a:xfrm rot="10800000" flipH="1">
            <a:off x="10379471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7" name="Shape 277"/>
          <p:cNvSpPr/>
          <p:nvPr/>
        </p:nvSpPr>
        <p:spPr>
          <a:xfrm rot="10800000" flipH="1">
            <a:off x="10379471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8" name="Shape 278"/>
          <p:cNvSpPr/>
          <p:nvPr/>
        </p:nvSpPr>
        <p:spPr>
          <a:xfrm rot="10800000" flipH="1">
            <a:off x="11031202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79" name="Shape 279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0" name="Shape 280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1" name="Shape 281"/>
          <p:cNvSpPr/>
          <p:nvPr/>
        </p:nvSpPr>
        <p:spPr>
          <a:xfrm rot="10800000" flipH="1">
            <a:off x="11031202" y="753331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2" name="Shape 282"/>
          <p:cNvSpPr/>
          <p:nvPr/>
        </p:nvSpPr>
        <p:spPr>
          <a:xfrm rot="10800000" flipH="1">
            <a:off x="11031202" y="1133999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3" name="Shape 283"/>
          <p:cNvSpPr/>
          <p:nvPr/>
        </p:nvSpPr>
        <p:spPr>
          <a:xfrm rot="10800000" flipH="1">
            <a:off x="11031202" y="1514658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4" name="Shape 28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5" name="Shape 28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6" name="Shape 28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7" name="Shape 28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8" name="Shape 28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89" name="Shape 28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0" name="Shape 29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1" name="Shape 291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2" name="Shape 292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3" name="Shape 293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4" name="Shape 294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5" name="Shape 295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6" name="Shape 296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7" name="Shape 297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8" name="Shape 298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299" name="Shape 299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0" name="Shape 300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1" name="Shape 301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2" name="Shape 302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3" name="Shape 303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6" name="Shape 30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7" name="Shape 30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8" name="Shape 30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09" name="Shape 30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0" name="Shape 31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1" name="Shape 311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2" name="Shape 312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3" name="Shape 313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4" name="Shape 314"/>
          <p:cNvSpPr/>
          <p:nvPr/>
        </p:nvSpPr>
        <p:spPr>
          <a:xfrm rot="10800000" flipH="1">
            <a:off x="-139700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5" name="Shape 315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6" name="Shape 316"/>
          <p:cNvSpPr/>
          <p:nvPr/>
        </p:nvSpPr>
        <p:spPr>
          <a:xfrm rot="10800000" flipH="1">
            <a:off x="-139700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7" name="Shape 317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19" name="Shape 319"/>
          <p:cNvSpPr/>
          <p:nvPr/>
        </p:nvSpPr>
        <p:spPr>
          <a:xfrm rot="10800000" flipH="1">
            <a:off x="512033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0" name="Shape 32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1" name="Shape 321"/>
          <p:cNvSpPr/>
          <p:nvPr/>
        </p:nvSpPr>
        <p:spPr>
          <a:xfrm rot="10800000" flipH="1">
            <a:off x="512033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5" name="Shape 325"/>
          <p:cNvSpPr/>
          <p:nvPr/>
        </p:nvSpPr>
        <p:spPr>
          <a:xfrm rot="10800000" flipH="1">
            <a:off x="116376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6" name="Shape 326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7" name="Shape 327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8" name="Shape 328"/>
          <p:cNvSpPr/>
          <p:nvPr/>
        </p:nvSpPr>
        <p:spPr>
          <a:xfrm rot="10800000" flipH="1">
            <a:off x="1163765" y="1895325"/>
            <a:ext cx="648780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29" name="Shape 329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0" name="Shape 330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1" name="Shape 331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2" name="Shape 332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3" name="Shape 333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4" name="Shape 334"/>
          <p:cNvSpPr/>
          <p:nvPr/>
        </p:nvSpPr>
        <p:spPr>
          <a:xfrm rot="10800000" flipH="1">
            <a:off x="24491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5" name="Shape 335"/>
          <p:cNvSpPr/>
          <p:nvPr/>
        </p:nvSpPr>
        <p:spPr>
          <a:xfrm rot="10800000" flipH="1">
            <a:off x="2449123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6" name="Shape 336"/>
          <p:cNvSpPr/>
          <p:nvPr/>
        </p:nvSpPr>
        <p:spPr>
          <a:xfrm rot="10800000" flipH="1">
            <a:off x="2449123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7" name="Shape 337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8" name="Shape 338"/>
          <p:cNvSpPr/>
          <p:nvPr/>
        </p:nvSpPr>
        <p:spPr>
          <a:xfrm rot="10800000" flipH="1">
            <a:off x="3100855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39" name="Shape 339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0" name="Shape 340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1" name="Shape 341"/>
          <p:cNvSpPr/>
          <p:nvPr/>
        </p:nvSpPr>
        <p:spPr>
          <a:xfrm rot="10800000" flipH="1">
            <a:off x="3100855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2" name="Shape 342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3" name="Shape 343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4" name="Shape 344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5" name="Shape 345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6" name="Shape 346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7" name="Shape 347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8" name="Shape 348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49" name="Shape 349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1" name="Shape 351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2" name="Shape 352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3" name="Shape 353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4" name="Shape 354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5" name="Shape 355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6" name="Shape 356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7" name="Shape 357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8" name="Shape 358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59" name="Shape 359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0" name="Shape 360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1" name="Shape 361"/>
          <p:cNvSpPr/>
          <p:nvPr/>
        </p:nvSpPr>
        <p:spPr>
          <a:xfrm rot="10800000" flipH="1">
            <a:off x="24618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2" name="Shape 362"/>
          <p:cNvSpPr/>
          <p:nvPr/>
        </p:nvSpPr>
        <p:spPr>
          <a:xfrm rot="10800000" flipH="1">
            <a:off x="3693190" y="268838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3" name="Shape 363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4" name="Shape 364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5" name="Shape 365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6" name="Shape 366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7" name="Shape 367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8" name="Shape 368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69" name="Shape 369"/>
          <p:cNvSpPr/>
          <p:nvPr/>
        </p:nvSpPr>
        <p:spPr>
          <a:xfrm rot="10800000" flipH="1">
            <a:off x="5056053" y="-7960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0" name="Shape 370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1" name="Shape 371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2" name="Shape 372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3" name="Shape 373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4" name="Shape 374"/>
          <p:cNvSpPr/>
          <p:nvPr/>
        </p:nvSpPr>
        <p:spPr>
          <a:xfrm rot="10800000" flipH="1">
            <a:off x="570778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5" name="Shape 375"/>
          <p:cNvSpPr/>
          <p:nvPr/>
        </p:nvSpPr>
        <p:spPr>
          <a:xfrm rot="10800000" flipH="1">
            <a:off x="6360459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6" name="Shape 376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7" name="Shape 377"/>
          <p:cNvSpPr/>
          <p:nvPr/>
        </p:nvSpPr>
        <p:spPr>
          <a:xfrm rot="10800000" flipH="1">
            <a:off x="6341410" y="37269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8" name="Shape 378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79" name="Shape 379"/>
          <p:cNvSpPr/>
          <p:nvPr/>
        </p:nvSpPr>
        <p:spPr>
          <a:xfrm rot="10800000" flipH="1">
            <a:off x="7644874" y="37269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80" name="Shape 380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lvl="0"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381" name="Shape 381"/>
          <p:cNvSpPr/>
          <p:nvPr/>
        </p:nvSpPr>
        <p:spPr>
          <a:xfrm>
            <a:off x="11404601" y="241301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lvl="0"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/>
          </a:p>
        </p:txBody>
      </p:sp>
      <p:sp>
        <p:nvSpPr>
          <p:cNvPr id="384" name="Shape 384"/>
          <p:cNvSpPr/>
          <p:nvPr/>
        </p:nvSpPr>
        <p:spPr>
          <a:xfrm>
            <a:off x="127001" y="6489700"/>
            <a:ext cx="11899983" cy="3"/>
          </a:xfrm>
          <a:prstGeom prst="line">
            <a:avLst/>
          </a:prstGeom>
          <a:ln w="15875">
            <a:solidFill>
              <a:srgbClr val="606060">
                <a:alpha val="4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59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xfrm>
            <a:off x="11527217" y="349251"/>
            <a:ext cx="25006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44812"/>
            <a:ext cx="10515600" cy="492049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  <a:lvl2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2pPr>
            <a:lvl3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3pPr>
            <a:lvl4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4pPr>
            <a:lvl5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1953478" y="694826"/>
            <a:ext cx="8157369" cy="459753"/>
          </a:xfrm>
          <a:prstGeom prst="rect">
            <a:avLst/>
          </a:prstGeom>
        </p:spPr>
        <p:txBody>
          <a:bodyPr anchor="ctr"/>
          <a:lstStyle>
            <a:lvl1pPr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zh-TW" altLang="en-US" dirty="0"/>
          </a:p>
        </p:txBody>
      </p:sp>
      <p:sp>
        <p:nvSpPr>
          <p:cNvPr id="131" name="Shape 127"/>
          <p:cNvSpPr/>
          <p:nvPr userDrawn="1"/>
        </p:nvSpPr>
        <p:spPr>
          <a:xfrm>
            <a:off x="11025068" y="6561733"/>
            <a:ext cx="985846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r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000000"/>
                </a:solidFill>
              </a:defRPr>
            </a:pPr>
            <a:r>
              <a:rPr lang="en-US" altLang="zh-TW" sz="1000" b="1" baseline="0" dirty="0" err="1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微軟正黑體" panose="020B0604030504040204" pitchFamily="34" charset="-120"/>
                <a:cs typeface="Segoe UI" panose="020B0502040204020203" pitchFamily="34" charset="0"/>
              </a:rPr>
              <a:t>WisdomGarden</a:t>
            </a:r>
            <a:endParaRPr lang="zh-TW" altLang="en-US" sz="1000" b="1" baseline="0" dirty="0" smtClean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132" name="Picture 3" descr="D:\sce\ican\創課\jpg\20141026\tc7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6" y="261535"/>
            <a:ext cx="1250837" cy="3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5913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-3048908" y="-3041127"/>
            <a:ext cx="18206333" cy="11478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4D4D4E"/>
              </a:gs>
              <a:gs pos="52960">
                <a:srgbClr val="272627"/>
              </a:gs>
              <a:gs pos="100000">
                <a:srgbClr val="000000"/>
              </a:gs>
            </a:gsLst>
            <a:path>
              <a:fillToRect l="50000" t="50000" r="50000" b="50000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14612706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 userDrawn="1"/>
        </p:nvSpPr>
        <p:spPr>
          <a:xfrm>
            <a:off x="1056442" y="274639"/>
            <a:ext cx="10525957" cy="435576"/>
          </a:xfrm>
          <a:prstGeom prst="rect">
            <a:avLst/>
          </a:prstGeom>
        </p:spPr>
        <p:txBody>
          <a:bodyPr anchor="ctr"/>
          <a:lstStyle>
            <a:lvl1pPr algn="ctr" defTabSz="1088421" rtl="0" eaLnBrk="1" latinLnBrk="0" hangingPunct="1">
              <a:spcBef>
                <a:spcPct val="0"/>
              </a:spcBef>
              <a:buNone/>
              <a:defRPr sz="52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4000" kern="12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91866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69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6291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9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403" y="2756925"/>
            <a:ext cx="10862997" cy="1143000"/>
          </a:xfrm>
        </p:spPr>
        <p:txBody>
          <a:bodyPr>
            <a:normAutofit/>
          </a:bodyPr>
          <a:lstStyle>
            <a:lvl1pPr algn="ctr">
              <a:defRPr sz="3200" b="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35202" y="6562800"/>
            <a:ext cx="444533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9484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82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840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484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139700" y="-388619"/>
            <a:ext cx="12471403" cy="7246619"/>
            <a:chOff x="-139700" y="-388619"/>
            <a:chExt cx="12471403" cy="7246619"/>
          </a:xfrm>
        </p:grpSpPr>
        <p:sp>
          <p:nvSpPr>
            <p:cNvPr id="6" name="Shape 1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9F9F9"/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292093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" name="Shape 134"/>
            <p:cNvSpPr/>
            <p:nvPr/>
          </p:nvSpPr>
          <p:spPr>
            <a:xfrm rot="10800000" flipH="1">
              <a:off x="7771600" y="-388619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" name="Shape 135"/>
            <p:cNvSpPr/>
            <p:nvPr/>
          </p:nvSpPr>
          <p:spPr>
            <a:xfrm rot="10800000" flipH="1">
              <a:off x="8423337" y="-38861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" name="Shape 136"/>
            <p:cNvSpPr/>
            <p:nvPr/>
          </p:nvSpPr>
          <p:spPr>
            <a:xfrm rot="10800000" flipH="1">
              <a:off x="9075067" y="-38861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" name="Shape 137"/>
            <p:cNvSpPr/>
            <p:nvPr/>
          </p:nvSpPr>
          <p:spPr>
            <a:xfrm rot="10800000" flipH="1">
              <a:off x="9075067" y="-7969"/>
              <a:ext cx="648780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Shape 138"/>
            <p:cNvSpPr/>
            <p:nvPr/>
          </p:nvSpPr>
          <p:spPr>
            <a:xfrm rot="10800000" flipH="1">
              <a:off x="9075067" y="372672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" name="Shape 139"/>
            <p:cNvSpPr/>
            <p:nvPr/>
          </p:nvSpPr>
          <p:spPr>
            <a:xfrm rot="10800000" flipH="1">
              <a:off x="9075067" y="753331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" name="Shape 140"/>
            <p:cNvSpPr/>
            <p:nvPr/>
          </p:nvSpPr>
          <p:spPr>
            <a:xfrm rot="10800000" flipH="1">
              <a:off x="9075067" y="1514658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4" name="Shape 141"/>
            <p:cNvSpPr/>
            <p:nvPr/>
          </p:nvSpPr>
          <p:spPr>
            <a:xfrm rot="10800000" flipH="1">
              <a:off x="9726795" y="-38861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5" name="Shape 142"/>
            <p:cNvSpPr/>
            <p:nvPr/>
          </p:nvSpPr>
          <p:spPr>
            <a:xfrm rot="10800000" flipH="1">
              <a:off x="9726795" y="-7969"/>
              <a:ext cx="648780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6" name="Shape 143"/>
            <p:cNvSpPr/>
            <p:nvPr/>
          </p:nvSpPr>
          <p:spPr>
            <a:xfrm rot="10800000" flipH="1">
              <a:off x="9726795" y="372672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7" name="Shape 144"/>
            <p:cNvSpPr/>
            <p:nvPr/>
          </p:nvSpPr>
          <p:spPr>
            <a:xfrm rot="10800000" flipH="1">
              <a:off x="9726795" y="753331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8" name="Shape 145"/>
            <p:cNvSpPr/>
            <p:nvPr/>
          </p:nvSpPr>
          <p:spPr>
            <a:xfrm rot="10800000" flipH="1">
              <a:off x="9726795" y="1133999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9" name="Shape 146"/>
            <p:cNvSpPr/>
            <p:nvPr/>
          </p:nvSpPr>
          <p:spPr>
            <a:xfrm rot="10800000" flipH="1">
              <a:off x="9726795" y="1514658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0" name="Shape 147"/>
            <p:cNvSpPr/>
            <p:nvPr/>
          </p:nvSpPr>
          <p:spPr>
            <a:xfrm rot="10800000" flipH="1">
              <a:off x="10379471" y="-7969"/>
              <a:ext cx="648797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1" name="Shape 148"/>
            <p:cNvSpPr/>
            <p:nvPr/>
          </p:nvSpPr>
          <p:spPr>
            <a:xfrm rot="10800000" flipH="1">
              <a:off x="10379471" y="372672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2" name="Shape 149"/>
            <p:cNvSpPr/>
            <p:nvPr/>
          </p:nvSpPr>
          <p:spPr>
            <a:xfrm rot="10800000" flipH="1">
              <a:off x="10379471" y="753331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3" name="Shape 150"/>
            <p:cNvSpPr/>
            <p:nvPr/>
          </p:nvSpPr>
          <p:spPr>
            <a:xfrm rot="10800000" flipH="1">
              <a:off x="10379471" y="1133999"/>
              <a:ext cx="648797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4" name="Shape 151"/>
            <p:cNvSpPr/>
            <p:nvPr/>
          </p:nvSpPr>
          <p:spPr>
            <a:xfrm rot="10800000" flipH="1">
              <a:off x="10379471" y="1514658"/>
              <a:ext cx="648797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5" name="Shape 152"/>
            <p:cNvSpPr/>
            <p:nvPr/>
          </p:nvSpPr>
          <p:spPr>
            <a:xfrm rot="10800000" flipH="1">
              <a:off x="10379471" y="1895325"/>
              <a:ext cx="648797" cy="757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6" name="Shape 153"/>
            <p:cNvSpPr/>
            <p:nvPr/>
          </p:nvSpPr>
          <p:spPr>
            <a:xfrm rot="10800000" flipH="1">
              <a:off x="11031202" y="-388619"/>
              <a:ext cx="648799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7" name="Shape 154"/>
            <p:cNvSpPr/>
            <p:nvPr/>
          </p:nvSpPr>
          <p:spPr>
            <a:xfrm rot="10800000" flipH="1">
              <a:off x="11031202" y="-7969"/>
              <a:ext cx="648799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8" name="Shape 155"/>
            <p:cNvSpPr/>
            <p:nvPr/>
          </p:nvSpPr>
          <p:spPr>
            <a:xfrm rot="10800000" flipH="1">
              <a:off x="11031202" y="372672"/>
              <a:ext cx="648799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9" name="Shape 156"/>
            <p:cNvSpPr/>
            <p:nvPr/>
          </p:nvSpPr>
          <p:spPr>
            <a:xfrm rot="10800000" flipH="1">
              <a:off x="11031202" y="753331"/>
              <a:ext cx="648799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0" name="Shape 157"/>
            <p:cNvSpPr/>
            <p:nvPr/>
          </p:nvSpPr>
          <p:spPr>
            <a:xfrm rot="10800000" flipH="1">
              <a:off x="11031202" y="1133999"/>
              <a:ext cx="648799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1" name="Shape 158"/>
            <p:cNvSpPr/>
            <p:nvPr/>
          </p:nvSpPr>
          <p:spPr>
            <a:xfrm rot="10800000" flipH="1">
              <a:off x="11031202" y="1514658"/>
              <a:ext cx="648799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2" name="Shape 159"/>
            <p:cNvSpPr/>
            <p:nvPr/>
          </p:nvSpPr>
          <p:spPr>
            <a:xfrm rot="10800000" flipH="1">
              <a:off x="11031202" y="1895325"/>
              <a:ext cx="648799" cy="757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3" name="Shape 160"/>
            <p:cNvSpPr/>
            <p:nvPr/>
          </p:nvSpPr>
          <p:spPr>
            <a:xfrm rot="10800000" flipH="1">
              <a:off x="11682942" y="-38861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4" name="Shape 161"/>
            <p:cNvSpPr/>
            <p:nvPr/>
          </p:nvSpPr>
          <p:spPr>
            <a:xfrm rot="10800000" flipH="1">
              <a:off x="11682942" y="-7969"/>
              <a:ext cx="648761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5" name="Shape 162"/>
            <p:cNvSpPr/>
            <p:nvPr/>
          </p:nvSpPr>
          <p:spPr>
            <a:xfrm rot="10800000" flipH="1">
              <a:off x="11682942" y="372672"/>
              <a:ext cx="648761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6" name="Shape 163"/>
            <p:cNvSpPr/>
            <p:nvPr/>
          </p:nvSpPr>
          <p:spPr>
            <a:xfrm rot="10800000" flipH="1">
              <a:off x="11682942" y="753331"/>
              <a:ext cx="648761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7" name="Shape 164"/>
            <p:cNvSpPr/>
            <p:nvPr/>
          </p:nvSpPr>
          <p:spPr>
            <a:xfrm rot="10800000" flipH="1">
              <a:off x="11682942" y="1133999"/>
              <a:ext cx="648761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8" name="Shape 165"/>
            <p:cNvSpPr/>
            <p:nvPr/>
          </p:nvSpPr>
          <p:spPr>
            <a:xfrm rot="10800000" flipH="1">
              <a:off x="11682942" y="1514658"/>
              <a:ext cx="648761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9" name="Shape 166"/>
            <p:cNvSpPr/>
            <p:nvPr/>
          </p:nvSpPr>
          <p:spPr>
            <a:xfrm rot="10800000" flipH="1">
              <a:off x="7771600" y="-388619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0" name="Shape 167"/>
            <p:cNvSpPr/>
            <p:nvPr/>
          </p:nvSpPr>
          <p:spPr>
            <a:xfrm rot="10800000" flipH="1">
              <a:off x="8423337" y="-38861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1" name="Shape 168"/>
            <p:cNvSpPr/>
            <p:nvPr/>
          </p:nvSpPr>
          <p:spPr>
            <a:xfrm rot="10800000" flipH="1">
              <a:off x="9075067" y="-38861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2" name="Shape 169"/>
            <p:cNvSpPr/>
            <p:nvPr/>
          </p:nvSpPr>
          <p:spPr>
            <a:xfrm rot="10800000" flipH="1">
              <a:off x="9075067" y="-7969"/>
              <a:ext cx="648780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3" name="Shape 170"/>
            <p:cNvSpPr/>
            <p:nvPr/>
          </p:nvSpPr>
          <p:spPr>
            <a:xfrm rot="10800000" flipH="1">
              <a:off x="9075067" y="753331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4" name="Shape 171"/>
            <p:cNvSpPr/>
            <p:nvPr/>
          </p:nvSpPr>
          <p:spPr>
            <a:xfrm rot="10800000" flipH="1">
              <a:off x="9075067" y="1514658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5" name="Shape 172"/>
            <p:cNvSpPr/>
            <p:nvPr/>
          </p:nvSpPr>
          <p:spPr>
            <a:xfrm rot="10800000" flipH="1">
              <a:off x="9726795" y="-38861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6" name="Shape 173"/>
            <p:cNvSpPr/>
            <p:nvPr/>
          </p:nvSpPr>
          <p:spPr>
            <a:xfrm rot="10800000" flipH="1">
              <a:off x="9726795" y="-7969"/>
              <a:ext cx="648780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Shape 174"/>
            <p:cNvSpPr/>
            <p:nvPr/>
          </p:nvSpPr>
          <p:spPr>
            <a:xfrm rot="10800000" flipH="1">
              <a:off x="9726795" y="1133999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8" name="Shape 175"/>
            <p:cNvSpPr/>
            <p:nvPr/>
          </p:nvSpPr>
          <p:spPr>
            <a:xfrm rot="10800000" flipH="1">
              <a:off x="10379471" y="-7969"/>
              <a:ext cx="648797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9" name="Shape 176"/>
            <p:cNvSpPr/>
            <p:nvPr/>
          </p:nvSpPr>
          <p:spPr>
            <a:xfrm rot="10800000" flipH="1">
              <a:off x="10379471" y="753331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Shape 177"/>
            <p:cNvSpPr/>
            <p:nvPr/>
          </p:nvSpPr>
          <p:spPr>
            <a:xfrm rot="10800000" flipH="1">
              <a:off x="11031202" y="-7969"/>
              <a:ext cx="648799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1" name="Shape 178"/>
            <p:cNvSpPr/>
            <p:nvPr/>
          </p:nvSpPr>
          <p:spPr>
            <a:xfrm rot="10800000" flipH="1">
              <a:off x="11031202" y="372672"/>
              <a:ext cx="648799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2" name="Shape 179"/>
            <p:cNvSpPr/>
            <p:nvPr/>
          </p:nvSpPr>
          <p:spPr>
            <a:xfrm rot="10800000" flipH="1">
              <a:off x="11031202" y="1895325"/>
              <a:ext cx="648799" cy="757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3" name="Shape 180"/>
            <p:cNvSpPr/>
            <p:nvPr/>
          </p:nvSpPr>
          <p:spPr>
            <a:xfrm rot="10800000" flipH="1">
              <a:off x="11682942" y="-38861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4" name="Shape 181"/>
            <p:cNvSpPr/>
            <p:nvPr/>
          </p:nvSpPr>
          <p:spPr>
            <a:xfrm rot="10800000" flipH="1">
              <a:off x="11682942" y="-7969"/>
              <a:ext cx="648761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5" name="Shape 182"/>
            <p:cNvSpPr/>
            <p:nvPr/>
          </p:nvSpPr>
          <p:spPr>
            <a:xfrm rot="10800000" flipH="1">
              <a:off x="11682942" y="372672"/>
              <a:ext cx="648761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6" name="Shape 183"/>
            <p:cNvSpPr/>
            <p:nvPr/>
          </p:nvSpPr>
          <p:spPr>
            <a:xfrm rot="10800000" flipH="1">
              <a:off x="11682942" y="753331"/>
              <a:ext cx="648761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7" name="Shape 184"/>
            <p:cNvSpPr/>
            <p:nvPr/>
          </p:nvSpPr>
          <p:spPr>
            <a:xfrm rot="10800000" flipH="1">
              <a:off x="11682942" y="1133999"/>
              <a:ext cx="648761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8" name="Shape 185"/>
            <p:cNvSpPr/>
            <p:nvPr/>
          </p:nvSpPr>
          <p:spPr>
            <a:xfrm rot="10800000" flipH="1">
              <a:off x="11682942" y="1514658"/>
              <a:ext cx="648761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9" name="Shape 186"/>
            <p:cNvSpPr/>
            <p:nvPr/>
          </p:nvSpPr>
          <p:spPr>
            <a:xfrm rot="10800000" flipH="1">
              <a:off x="-139700" y="-388619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0" name="Shape 187"/>
            <p:cNvSpPr/>
            <p:nvPr/>
          </p:nvSpPr>
          <p:spPr>
            <a:xfrm rot="10800000" flipH="1">
              <a:off x="-139700" y="-7969"/>
              <a:ext cx="648797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1" name="Shape 188"/>
            <p:cNvSpPr/>
            <p:nvPr/>
          </p:nvSpPr>
          <p:spPr>
            <a:xfrm rot="10800000" flipH="1">
              <a:off x="-139700" y="753331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2" name="Shape 189"/>
            <p:cNvSpPr/>
            <p:nvPr/>
          </p:nvSpPr>
          <p:spPr>
            <a:xfrm rot="10800000" flipH="1">
              <a:off x="-139700" y="1133999"/>
              <a:ext cx="648797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3" name="Shape 190"/>
            <p:cNvSpPr/>
            <p:nvPr/>
          </p:nvSpPr>
          <p:spPr>
            <a:xfrm rot="10800000" flipH="1">
              <a:off x="-139700" y="1514658"/>
              <a:ext cx="648797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4" name="Shape 191"/>
            <p:cNvSpPr/>
            <p:nvPr/>
          </p:nvSpPr>
          <p:spPr>
            <a:xfrm rot="10800000" flipH="1">
              <a:off x="-139700" y="1895325"/>
              <a:ext cx="648797" cy="757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5" name="Shape 192"/>
            <p:cNvSpPr/>
            <p:nvPr/>
          </p:nvSpPr>
          <p:spPr>
            <a:xfrm rot="10800000" flipH="1">
              <a:off x="512033" y="-38861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6" name="Shape 193"/>
            <p:cNvSpPr/>
            <p:nvPr/>
          </p:nvSpPr>
          <p:spPr>
            <a:xfrm rot="10800000" flipH="1">
              <a:off x="512033" y="-7969"/>
              <a:ext cx="648761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7" name="Shape 194"/>
            <p:cNvSpPr/>
            <p:nvPr/>
          </p:nvSpPr>
          <p:spPr>
            <a:xfrm rot="10800000" flipH="1">
              <a:off x="512033" y="372672"/>
              <a:ext cx="648761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8" name="Shape 195"/>
            <p:cNvSpPr/>
            <p:nvPr/>
          </p:nvSpPr>
          <p:spPr>
            <a:xfrm rot="10800000" flipH="1">
              <a:off x="512033" y="753331"/>
              <a:ext cx="648761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9" name="Shape 196"/>
            <p:cNvSpPr/>
            <p:nvPr/>
          </p:nvSpPr>
          <p:spPr>
            <a:xfrm rot="10800000" flipH="1">
              <a:off x="512033" y="1514658"/>
              <a:ext cx="648761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0" name="Shape 197"/>
            <p:cNvSpPr/>
            <p:nvPr/>
          </p:nvSpPr>
          <p:spPr>
            <a:xfrm rot="10800000" flipH="1">
              <a:off x="1163765" y="-38861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1" name="Shape 198"/>
            <p:cNvSpPr/>
            <p:nvPr/>
          </p:nvSpPr>
          <p:spPr>
            <a:xfrm rot="10800000" flipH="1">
              <a:off x="1163765" y="-7969"/>
              <a:ext cx="648780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2" name="Shape 199"/>
            <p:cNvSpPr/>
            <p:nvPr/>
          </p:nvSpPr>
          <p:spPr>
            <a:xfrm rot="10800000" flipH="1">
              <a:off x="1163765" y="372672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3" name="Shape 200"/>
            <p:cNvSpPr/>
            <p:nvPr/>
          </p:nvSpPr>
          <p:spPr>
            <a:xfrm rot="10800000" flipH="1">
              <a:off x="1163765" y="753331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4" name="Shape 201"/>
            <p:cNvSpPr/>
            <p:nvPr/>
          </p:nvSpPr>
          <p:spPr>
            <a:xfrm rot="10800000" flipH="1">
              <a:off x="1163765" y="1133999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5" name="Shape 202"/>
            <p:cNvSpPr/>
            <p:nvPr/>
          </p:nvSpPr>
          <p:spPr>
            <a:xfrm rot="10800000" flipH="1">
              <a:off x="1163765" y="1514658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6" name="Shape 203"/>
            <p:cNvSpPr/>
            <p:nvPr/>
          </p:nvSpPr>
          <p:spPr>
            <a:xfrm rot="10800000" flipH="1">
              <a:off x="1163765" y="1895325"/>
              <a:ext cx="648780" cy="757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7" name="Shape 204"/>
            <p:cNvSpPr/>
            <p:nvPr/>
          </p:nvSpPr>
          <p:spPr>
            <a:xfrm rot="10800000" flipH="1">
              <a:off x="1815497" y="-38861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8" name="Shape 205"/>
            <p:cNvSpPr/>
            <p:nvPr/>
          </p:nvSpPr>
          <p:spPr>
            <a:xfrm rot="10800000" flipH="1">
              <a:off x="1815497" y="-7969"/>
              <a:ext cx="648780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9" name="Shape 206"/>
            <p:cNvSpPr/>
            <p:nvPr/>
          </p:nvSpPr>
          <p:spPr>
            <a:xfrm rot="10800000" flipH="1">
              <a:off x="1815497" y="372672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0" name="Shape 207"/>
            <p:cNvSpPr/>
            <p:nvPr/>
          </p:nvSpPr>
          <p:spPr>
            <a:xfrm rot="10800000" flipH="1">
              <a:off x="1815497" y="753331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1" name="Shape 208"/>
            <p:cNvSpPr/>
            <p:nvPr/>
          </p:nvSpPr>
          <p:spPr>
            <a:xfrm rot="10800000" flipH="1">
              <a:off x="1815497" y="1133999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2" name="Shape 209"/>
            <p:cNvSpPr/>
            <p:nvPr/>
          </p:nvSpPr>
          <p:spPr>
            <a:xfrm rot="10800000" flipH="1">
              <a:off x="2449123" y="-388619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3" name="Shape 210"/>
            <p:cNvSpPr/>
            <p:nvPr/>
          </p:nvSpPr>
          <p:spPr>
            <a:xfrm rot="10800000" flipH="1">
              <a:off x="2449123" y="753331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4" name="Shape 211"/>
            <p:cNvSpPr/>
            <p:nvPr/>
          </p:nvSpPr>
          <p:spPr>
            <a:xfrm rot="10800000" flipH="1">
              <a:off x="2449123" y="1133999"/>
              <a:ext cx="648797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5" name="Shape 212"/>
            <p:cNvSpPr/>
            <p:nvPr/>
          </p:nvSpPr>
          <p:spPr>
            <a:xfrm rot="10800000" flipH="1">
              <a:off x="3100855" y="-388619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6" name="Shape 213"/>
            <p:cNvSpPr/>
            <p:nvPr/>
          </p:nvSpPr>
          <p:spPr>
            <a:xfrm rot="10800000" flipH="1">
              <a:off x="3100855" y="-7969"/>
              <a:ext cx="648797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7" name="Shape 214"/>
            <p:cNvSpPr/>
            <p:nvPr/>
          </p:nvSpPr>
          <p:spPr>
            <a:xfrm rot="10800000" flipH="1">
              <a:off x="3100855" y="372672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8" name="Shape 215"/>
            <p:cNvSpPr/>
            <p:nvPr/>
          </p:nvSpPr>
          <p:spPr>
            <a:xfrm rot="10800000" flipH="1">
              <a:off x="3100855" y="753331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9" name="Shape 216"/>
            <p:cNvSpPr/>
            <p:nvPr/>
          </p:nvSpPr>
          <p:spPr>
            <a:xfrm rot="10800000" flipH="1">
              <a:off x="3100855" y="1133999"/>
              <a:ext cx="648797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0" name="Shape 217"/>
            <p:cNvSpPr/>
            <p:nvPr/>
          </p:nvSpPr>
          <p:spPr>
            <a:xfrm rot="10800000" flipH="1">
              <a:off x="3752588" y="-38861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1" name="Shape 218"/>
            <p:cNvSpPr/>
            <p:nvPr/>
          </p:nvSpPr>
          <p:spPr>
            <a:xfrm rot="10800000" flipH="1">
              <a:off x="3752588" y="-7969"/>
              <a:ext cx="648761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2" name="Shape 219"/>
            <p:cNvSpPr/>
            <p:nvPr/>
          </p:nvSpPr>
          <p:spPr>
            <a:xfrm rot="10800000" flipH="1">
              <a:off x="-139700" y="-388619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3" name="Shape 220"/>
            <p:cNvSpPr/>
            <p:nvPr/>
          </p:nvSpPr>
          <p:spPr>
            <a:xfrm rot="10800000" flipH="1">
              <a:off x="-139700" y="753331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4" name="Shape 221"/>
            <p:cNvSpPr/>
            <p:nvPr/>
          </p:nvSpPr>
          <p:spPr>
            <a:xfrm rot="10800000" flipH="1">
              <a:off x="-139700" y="1514658"/>
              <a:ext cx="648797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5" name="Shape 222"/>
            <p:cNvSpPr/>
            <p:nvPr/>
          </p:nvSpPr>
          <p:spPr>
            <a:xfrm rot="10800000" flipH="1">
              <a:off x="512033" y="-38861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6" name="Shape 223"/>
            <p:cNvSpPr/>
            <p:nvPr/>
          </p:nvSpPr>
          <p:spPr>
            <a:xfrm rot="10800000" flipH="1">
              <a:off x="512033" y="-7969"/>
              <a:ext cx="648761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7" name="Shape 224"/>
            <p:cNvSpPr/>
            <p:nvPr/>
          </p:nvSpPr>
          <p:spPr>
            <a:xfrm rot="10800000" flipH="1">
              <a:off x="512033" y="753331"/>
              <a:ext cx="648761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8" name="Shape 225"/>
            <p:cNvSpPr/>
            <p:nvPr/>
          </p:nvSpPr>
          <p:spPr>
            <a:xfrm rot="10800000" flipH="1">
              <a:off x="1163765" y="-38861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9" name="Shape 226"/>
            <p:cNvSpPr/>
            <p:nvPr/>
          </p:nvSpPr>
          <p:spPr>
            <a:xfrm rot="10800000" flipH="1">
              <a:off x="1163765" y="-7969"/>
              <a:ext cx="648780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0" name="Shape 227"/>
            <p:cNvSpPr/>
            <p:nvPr/>
          </p:nvSpPr>
          <p:spPr>
            <a:xfrm rot="10800000" flipH="1">
              <a:off x="1163765" y="372672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1" name="Shape 228"/>
            <p:cNvSpPr/>
            <p:nvPr/>
          </p:nvSpPr>
          <p:spPr>
            <a:xfrm rot="10800000" flipH="1">
              <a:off x="1163765" y="1133999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2" name="Shape 229"/>
            <p:cNvSpPr/>
            <p:nvPr/>
          </p:nvSpPr>
          <p:spPr>
            <a:xfrm rot="10800000" flipH="1">
              <a:off x="1163765" y="1514658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3" name="Shape 230"/>
            <p:cNvSpPr/>
            <p:nvPr/>
          </p:nvSpPr>
          <p:spPr>
            <a:xfrm rot="10800000" flipH="1">
              <a:off x="1815497" y="-38861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4" name="Shape 231"/>
            <p:cNvSpPr/>
            <p:nvPr/>
          </p:nvSpPr>
          <p:spPr>
            <a:xfrm rot="10800000" flipH="1">
              <a:off x="1815497" y="-7969"/>
              <a:ext cx="648780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5" name="Shape 232"/>
            <p:cNvSpPr/>
            <p:nvPr/>
          </p:nvSpPr>
          <p:spPr>
            <a:xfrm rot="10800000" flipH="1">
              <a:off x="1815497" y="372672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6" name="Shape 233"/>
            <p:cNvSpPr/>
            <p:nvPr/>
          </p:nvSpPr>
          <p:spPr>
            <a:xfrm rot="10800000" flipH="1">
              <a:off x="1815497" y="753331"/>
              <a:ext cx="648780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7" name="Shape 234"/>
            <p:cNvSpPr/>
            <p:nvPr/>
          </p:nvSpPr>
          <p:spPr>
            <a:xfrm rot="10800000" flipH="1">
              <a:off x="1815497" y="1133999"/>
              <a:ext cx="648780" cy="75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8" name="Shape 235"/>
            <p:cNvSpPr/>
            <p:nvPr/>
          </p:nvSpPr>
          <p:spPr>
            <a:xfrm rot="10800000" flipH="1">
              <a:off x="2461823" y="-388619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9" name="Shape 236"/>
            <p:cNvSpPr/>
            <p:nvPr/>
          </p:nvSpPr>
          <p:spPr>
            <a:xfrm rot="10800000" flipH="1">
              <a:off x="2449123" y="753331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0" name="Shape 237"/>
            <p:cNvSpPr/>
            <p:nvPr/>
          </p:nvSpPr>
          <p:spPr>
            <a:xfrm rot="10800000" flipH="1">
              <a:off x="3100855" y="-388619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1" name="Shape 238"/>
            <p:cNvSpPr/>
            <p:nvPr/>
          </p:nvSpPr>
          <p:spPr>
            <a:xfrm rot="10800000" flipH="1">
              <a:off x="3100855" y="372672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2" name="Shape 239"/>
            <p:cNvSpPr/>
            <p:nvPr/>
          </p:nvSpPr>
          <p:spPr>
            <a:xfrm rot="10800000" flipH="1">
              <a:off x="3100855" y="753331"/>
              <a:ext cx="648797" cy="7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3" name="Shape 240"/>
            <p:cNvSpPr/>
            <p:nvPr/>
          </p:nvSpPr>
          <p:spPr>
            <a:xfrm rot="10800000" flipH="1">
              <a:off x="3752588" y="-38861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4" name="Shape 241"/>
            <p:cNvSpPr/>
            <p:nvPr/>
          </p:nvSpPr>
          <p:spPr>
            <a:xfrm rot="10800000" flipH="1">
              <a:off x="3752588" y="-7969"/>
              <a:ext cx="648761" cy="75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5" name="Shape 242"/>
            <p:cNvSpPr/>
            <p:nvPr/>
          </p:nvSpPr>
          <p:spPr>
            <a:xfrm rot="10800000" flipH="1">
              <a:off x="4404320" y="-7960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6" name="Shape 243"/>
            <p:cNvSpPr/>
            <p:nvPr/>
          </p:nvSpPr>
          <p:spPr>
            <a:xfrm rot="10800000" flipH="1">
              <a:off x="5056053" y="-7960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7" name="Shape 244"/>
            <p:cNvSpPr/>
            <p:nvPr/>
          </p:nvSpPr>
          <p:spPr>
            <a:xfrm rot="10800000" flipH="1">
              <a:off x="5707782" y="-7960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8" name="Shape 245"/>
            <p:cNvSpPr/>
            <p:nvPr/>
          </p:nvSpPr>
          <p:spPr>
            <a:xfrm rot="10800000" flipH="1">
              <a:off x="4404320" y="-7960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9" name="Shape 246"/>
            <p:cNvSpPr/>
            <p:nvPr/>
          </p:nvSpPr>
          <p:spPr>
            <a:xfrm rot="10800000" flipH="1">
              <a:off x="5707782" y="-7960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0" name="Shape 247"/>
            <p:cNvSpPr/>
            <p:nvPr/>
          </p:nvSpPr>
          <p:spPr>
            <a:xfrm rot="10800000" flipH="1">
              <a:off x="5056051" y="-388619"/>
              <a:ext cx="648799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1" name="Shape 248"/>
            <p:cNvSpPr/>
            <p:nvPr/>
          </p:nvSpPr>
          <p:spPr>
            <a:xfrm rot="10800000" flipH="1">
              <a:off x="5707782" y="-38861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2" name="Shape 249"/>
            <p:cNvSpPr/>
            <p:nvPr/>
          </p:nvSpPr>
          <p:spPr>
            <a:xfrm rot="10800000" flipH="1">
              <a:off x="6360459" y="-38861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3" name="Shape 250"/>
            <p:cNvSpPr/>
            <p:nvPr/>
          </p:nvSpPr>
          <p:spPr>
            <a:xfrm rot="10800000" flipH="1">
              <a:off x="5056051" y="-388619"/>
              <a:ext cx="648799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4" name="Shape 251"/>
            <p:cNvSpPr/>
            <p:nvPr/>
          </p:nvSpPr>
          <p:spPr>
            <a:xfrm rot="10800000" flipH="1">
              <a:off x="6341410" y="372699"/>
              <a:ext cx="648797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5" name="Shape 252"/>
            <p:cNvSpPr/>
            <p:nvPr/>
          </p:nvSpPr>
          <p:spPr>
            <a:xfrm rot="10800000" flipH="1">
              <a:off x="6993142" y="37269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6" name="Shape 253"/>
            <p:cNvSpPr/>
            <p:nvPr/>
          </p:nvSpPr>
          <p:spPr>
            <a:xfrm rot="10800000" flipH="1">
              <a:off x="7644874" y="372699"/>
              <a:ext cx="648780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7" name="Shape 254"/>
            <p:cNvSpPr/>
            <p:nvPr/>
          </p:nvSpPr>
          <p:spPr>
            <a:xfrm rot="10800000" flipH="1">
              <a:off x="6993142" y="372699"/>
              <a:ext cx="648761" cy="75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AAAAA">
                <a:alpha val="3000"/>
              </a:srgbClr>
            </a:solidFill>
            <a:ln w="15875">
              <a:solidFill>
                <a:srgbClr val="FFFFFF">
                  <a:alpha val="3000"/>
                </a:srgbClr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90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950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828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44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435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475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Mast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9" name="Shape 259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0" name="Shape 260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1" name="Shape 261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2" name="Shape 262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3" name="Shape 263"/>
          <p:cNvSpPr/>
          <p:nvPr/>
        </p:nvSpPr>
        <p:spPr>
          <a:xfrm rot="10800000" flipH="1">
            <a:off x="907506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4" name="Shape 264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5" name="Shape 265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6" name="Shape 266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7" name="Shape 267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8" name="Shape 268"/>
          <p:cNvSpPr/>
          <p:nvPr/>
        </p:nvSpPr>
        <p:spPr>
          <a:xfrm rot="10800000" flipH="1">
            <a:off x="972679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9" name="Shape 269"/>
          <p:cNvSpPr/>
          <p:nvPr/>
        </p:nvSpPr>
        <p:spPr>
          <a:xfrm rot="10800000" flipH="1">
            <a:off x="972679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0" name="Shape 270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1" name="Shape 271"/>
          <p:cNvSpPr/>
          <p:nvPr/>
        </p:nvSpPr>
        <p:spPr>
          <a:xfrm rot="10800000" flipH="1">
            <a:off x="972679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2" name="Shape 272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3" name="Shape 273"/>
          <p:cNvSpPr/>
          <p:nvPr/>
        </p:nvSpPr>
        <p:spPr>
          <a:xfrm rot="10800000" flipH="1">
            <a:off x="10379471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4" name="Shape 274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5" name="Shape 275"/>
          <p:cNvSpPr/>
          <p:nvPr/>
        </p:nvSpPr>
        <p:spPr>
          <a:xfrm rot="10800000" flipH="1">
            <a:off x="10379471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6" name="Shape 276"/>
          <p:cNvSpPr/>
          <p:nvPr/>
        </p:nvSpPr>
        <p:spPr>
          <a:xfrm rot="10800000" flipH="1">
            <a:off x="10379471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7" name="Shape 277"/>
          <p:cNvSpPr/>
          <p:nvPr/>
        </p:nvSpPr>
        <p:spPr>
          <a:xfrm rot="10800000" flipH="1">
            <a:off x="10379471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8" name="Shape 278"/>
          <p:cNvSpPr/>
          <p:nvPr/>
        </p:nvSpPr>
        <p:spPr>
          <a:xfrm rot="10800000" flipH="1">
            <a:off x="11031202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9" name="Shape 279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0" name="Shape 280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1" name="Shape 281"/>
          <p:cNvSpPr/>
          <p:nvPr/>
        </p:nvSpPr>
        <p:spPr>
          <a:xfrm rot="10800000" flipH="1">
            <a:off x="11031202" y="753331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2" name="Shape 282"/>
          <p:cNvSpPr/>
          <p:nvPr/>
        </p:nvSpPr>
        <p:spPr>
          <a:xfrm rot="10800000" flipH="1">
            <a:off x="11031202" y="1133999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3" name="Shape 283"/>
          <p:cNvSpPr/>
          <p:nvPr/>
        </p:nvSpPr>
        <p:spPr>
          <a:xfrm rot="10800000" flipH="1">
            <a:off x="11031202" y="1514658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4" name="Shape 28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5" name="Shape 28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6" name="Shape 28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7" name="Shape 28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8" name="Shape 28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9" name="Shape 28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0" name="Shape 29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1" name="Shape 291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2" name="Shape 292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3" name="Shape 293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4" name="Shape 294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5" name="Shape 295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6" name="Shape 296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7" name="Shape 297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8" name="Shape 298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9" name="Shape 299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0" name="Shape 300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1" name="Shape 301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2" name="Shape 302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3" name="Shape 303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6" name="Shape 30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7" name="Shape 30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8" name="Shape 30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9" name="Shape 30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0" name="Shape 31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1" name="Shape 311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2" name="Shape 312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3" name="Shape 313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4" name="Shape 314"/>
          <p:cNvSpPr/>
          <p:nvPr/>
        </p:nvSpPr>
        <p:spPr>
          <a:xfrm rot="10800000" flipH="1">
            <a:off x="-139700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5" name="Shape 315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6" name="Shape 316"/>
          <p:cNvSpPr/>
          <p:nvPr/>
        </p:nvSpPr>
        <p:spPr>
          <a:xfrm rot="10800000" flipH="1">
            <a:off x="-139700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8" name="Shape 318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9" name="Shape 319"/>
          <p:cNvSpPr/>
          <p:nvPr/>
        </p:nvSpPr>
        <p:spPr>
          <a:xfrm rot="10800000" flipH="1">
            <a:off x="512033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0" name="Shape 32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1" name="Shape 321"/>
          <p:cNvSpPr/>
          <p:nvPr/>
        </p:nvSpPr>
        <p:spPr>
          <a:xfrm rot="10800000" flipH="1">
            <a:off x="512033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5" name="Shape 325"/>
          <p:cNvSpPr/>
          <p:nvPr/>
        </p:nvSpPr>
        <p:spPr>
          <a:xfrm rot="10800000" flipH="1">
            <a:off x="116376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6" name="Shape 326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7" name="Shape 327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8" name="Shape 328"/>
          <p:cNvSpPr/>
          <p:nvPr/>
        </p:nvSpPr>
        <p:spPr>
          <a:xfrm rot="10800000" flipH="1">
            <a:off x="1163765" y="1895325"/>
            <a:ext cx="648780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9" name="Shape 329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0" name="Shape 330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1" name="Shape 331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2" name="Shape 332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3" name="Shape 333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4" name="Shape 334"/>
          <p:cNvSpPr/>
          <p:nvPr/>
        </p:nvSpPr>
        <p:spPr>
          <a:xfrm rot="10800000" flipH="1">
            <a:off x="24491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5" name="Shape 335"/>
          <p:cNvSpPr/>
          <p:nvPr/>
        </p:nvSpPr>
        <p:spPr>
          <a:xfrm rot="10800000" flipH="1">
            <a:off x="2449123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6" name="Shape 336"/>
          <p:cNvSpPr/>
          <p:nvPr/>
        </p:nvSpPr>
        <p:spPr>
          <a:xfrm rot="10800000" flipH="1">
            <a:off x="2449123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7" name="Shape 337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8" name="Shape 338"/>
          <p:cNvSpPr/>
          <p:nvPr/>
        </p:nvSpPr>
        <p:spPr>
          <a:xfrm rot="10800000" flipH="1">
            <a:off x="3100855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9" name="Shape 339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0" name="Shape 340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1" name="Shape 341"/>
          <p:cNvSpPr/>
          <p:nvPr/>
        </p:nvSpPr>
        <p:spPr>
          <a:xfrm rot="10800000" flipH="1">
            <a:off x="3100855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2" name="Shape 342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3" name="Shape 343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4" name="Shape 344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5" name="Shape 345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6" name="Shape 346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7" name="Shape 347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8" name="Shape 348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9" name="Shape 349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0" name="Shape 35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1" name="Shape 351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2" name="Shape 352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3" name="Shape 353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4" name="Shape 354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5" name="Shape 355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6" name="Shape 356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7" name="Shape 357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8" name="Shape 358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9" name="Shape 359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0" name="Shape 360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1" name="Shape 361"/>
          <p:cNvSpPr/>
          <p:nvPr/>
        </p:nvSpPr>
        <p:spPr>
          <a:xfrm rot="10800000" flipH="1">
            <a:off x="24618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2" name="Shape 362"/>
          <p:cNvSpPr/>
          <p:nvPr/>
        </p:nvSpPr>
        <p:spPr>
          <a:xfrm rot="10800000" flipH="1">
            <a:off x="3693190" y="268838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3" name="Shape 363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4" name="Shape 364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5" name="Shape 365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6" name="Shape 366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7" name="Shape 367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8" name="Shape 368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9" name="Shape 369"/>
          <p:cNvSpPr/>
          <p:nvPr/>
        </p:nvSpPr>
        <p:spPr>
          <a:xfrm rot="10800000" flipH="1">
            <a:off x="5056053" y="-7960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0" name="Shape 370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1" name="Shape 371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2" name="Shape 372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3" name="Shape 373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4" name="Shape 374"/>
          <p:cNvSpPr/>
          <p:nvPr/>
        </p:nvSpPr>
        <p:spPr>
          <a:xfrm rot="10800000" flipH="1">
            <a:off x="570778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5" name="Shape 375"/>
          <p:cNvSpPr/>
          <p:nvPr/>
        </p:nvSpPr>
        <p:spPr>
          <a:xfrm rot="10800000" flipH="1">
            <a:off x="6360459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6" name="Shape 376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7" name="Shape 377"/>
          <p:cNvSpPr/>
          <p:nvPr/>
        </p:nvSpPr>
        <p:spPr>
          <a:xfrm rot="10800000" flipH="1">
            <a:off x="6341410" y="37269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8" name="Shape 378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9" name="Shape 379"/>
          <p:cNvSpPr/>
          <p:nvPr/>
        </p:nvSpPr>
        <p:spPr>
          <a:xfrm rot="10800000" flipH="1">
            <a:off x="7644874" y="37269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0" name="Shape 380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11404601" y="241301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127001" y="6489700"/>
            <a:ext cx="11899983" cy="3"/>
          </a:xfrm>
          <a:prstGeom prst="line">
            <a:avLst/>
          </a:prstGeom>
          <a:ln w="15875">
            <a:solidFill>
              <a:srgbClr val="606060">
                <a:alpha val="4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2859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xfrm>
            <a:off x="11527217" y="349251"/>
            <a:ext cx="250068" cy="24622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9B9B9B"/>
                </a:solidFill>
                <a:latin typeface="Segoe UI Light" panose="020B0502040204020203" pitchFamily="34" charset="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4496"/>
            <a:ext cx="10515600" cy="73268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  <a:lvl2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2pPr>
            <a:lvl3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3pPr>
            <a:lvl4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4pPr>
            <a:lvl5pPr algn="l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31" name="Shape 127"/>
          <p:cNvSpPr/>
          <p:nvPr userDrawn="1"/>
        </p:nvSpPr>
        <p:spPr>
          <a:xfrm>
            <a:off x="11025068" y="6561733"/>
            <a:ext cx="985846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412740">
              <a:defRPr b="0">
                <a:solidFill>
                  <a:srgbClr val="000000"/>
                </a:solidFill>
              </a:defRPr>
            </a:pPr>
            <a:r>
              <a:rPr lang="en-US" altLang="zh-TW" sz="1000" dirty="0" err="1" smtClean="0">
                <a:solidFill>
                  <a:prstClr val="white">
                    <a:lumMod val="65000"/>
                  </a:prstClr>
                </a:solidFill>
                <a:latin typeface="Segoe UI" panose="020B0502040204020203" pitchFamily="34" charset="0"/>
                <a:ea typeface="微軟正黑體" panose="020B0604030504040204" pitchFamily="34" charset="-120"/>
                <a:cs typeface="Segoe UI" panose="020B0502040204020203" pitchFamily="34" charset="0"/>
              </a:rPr>
              <a:t>WisdomGarden</a:t>
            </a:r>
            <a:endParaRPr lang="zh-TW" altLang="en-US" sz="1000" dirty="0" smtClean="0">
              <a:solidFill>
                <a:prstClr val="white">
                  <a:lumMod val="65000"/>
                </a:prstClr>
              </a:solidFill>
              <a:latin typeface="Segoe UI" panose="020B0502040204020203" pitchFamily="34" charset="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132" name="Picture 3" descr="D:\sce\ican\創課\jpg\20141026\tc7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6" y="261535"/>
            <a:ext cx="1250837" cy="3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40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403" y="-27384"/>
            <a:ext cx="10862997" cy="1143000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9403" y="1075200"/>
            <a:ext cx="10862997" cy="5472000"/>
          </a:xfrm>
        </p:spPr>
        <p:txBody>
          <a:bodyPr/>
          <a:lstStyle>
            <a:lvl1pPr marL="457126" indent="-457126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 sz="3467"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90438" indent="-380938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523751" indent="-304751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2133249" indent="-304751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742750" indent="-304751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35202" y="6562800"/>
            <a:ext cx="444533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481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Master #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9" name="Shape 259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0" name="Shape 260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1" name="Shape 261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2" name="Shape 262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3" name="Shape 263"/>
          <p:cNvSpPr/>
          <p:nvPr/>
        </p:nvSpPr>
        <p:spPr>
          <a:xfrm rot="10800000" flipH="1">
            <a:off x="907506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4" name="Shape 264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5" name="Shape 265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6" name="Shape 266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7" name="Shape 267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8" name="Shape 268"/>
          <p:cNvSpPr/>
          <p:nvPr/>
        </p:nvSpPr>
        <p:spPr>
          <a:xfrm rot="10800000" flipH="1">
            <a:off x="972679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9" name="Shape 269"/>
          <p:cNvSpPr/>
          <p:nvPr/>
        </p:nvSpPr>
        <p:spPr>
          <a:xfrm rot="10800000" flipH="1">
            <a:off x="972679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0" name="Shape 270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1" name="Shape 271"/>
          <p:cNvSpPr/>
          <p:nvPr/>
        </p:nvSpPr>
        <p:spPr>
          <a:xfrm rot="10800000" flipH="1">
            <a:off x="972679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2" name="Shape 272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3" name="Shape 273"/>
          <p:cNvSpPr/>
          <p:nvPr/>
        </p:nvSpPr>
        <p:spPr>
          <a:xfrm rot="10800000" flipH="1">
            <a:off x="10379471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4" name="Shape 274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5" name="Shape 275"/>
          <p:cNvSpPr/>
          <p:nvPr/>
        </p:nvSpPr>
        <p:spPr>
          <a:xfrm rot="10800000" flipH="1">
            <a:off x="10379471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6" name="Shape 276"/>
          <p:cNvSpPr/>
          <p:nvPr/>
        </p:nvSpPr>
        <p:spPr>
          <a:xfrm rot="10800000" flipH="1">
            <a:off x="10379471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7" name="Shape 277"/>
          <p:cNvSpPr/>
          <p:nvPr/>
        </p:nvSpPr>
        <p:spPr>
          <a:xfrm rot="10800000" flipH="1">
            <a:off x="10379471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8" name="Shape 278"/>
          <p:cNvSpPr/>
          <p:nvPr/>
        </p:nvSpPr>
        <p:spPr>
          <a:xfrm rot="10800000" flipH="1">
            <a:off x="11031202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9" name="Shape 279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0" name="Shape 280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1" name="Shape 281"/>
          <p:cNvSpPr/>
          <p:nvPr/>
        </p:nvSpPr>
        <p:spPr>
          <a:xfrm rot="10800000" flipH="1">
            <a:off x="11031202" y="753331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2" name="Shape 282"/>
          <p:cNvSpPr/>
          <p:nvPr/>
        </p:nvSpPr>
        <p:spPr>
          <a:xfrm rot="10800000" flipH="1">
            <a:off x="11031202" y="1133999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3" name="Shape 283"/>
          <p:cNvSpPr/>
          <p:nvPr/>
        </p:nvSpPr>
        <p:spPr>
          <a:xfrm rot="10800000" flipH="1">
            <a:off x="11031202" y="1514658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4" name="Shape 28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5" name="Shape 28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6" name="Shape 28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7" name="Shape 28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8" name="Shape 28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9" name="Shape 28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0" name="Shape 29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1" name="Shape 291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2" name="Shape 292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3" name="Shape 293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4" name="Shape 294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5" name="Shape 295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6" name="Shape 296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7" name="Shape 297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8" name="Shape 298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9" name="Shape 299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0" name="Shape 300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1" name="Shape 301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2" name="Shape 302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3" name="Shape 303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6" name="Shape 30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7" name="Shape 30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8" name="Shape 30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9" name="Shape 30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0" name="Shape 31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1" name="Shape 311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2" name="Shape 312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3" name="Shape 313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4" name="Shape 314"/>
          <p:cNvSpPr/>
          <p:nvPr/>
        </p:nvSpPr>
        <p:spPr>
          <a:xfrm rot="10800000" flipH="1">
            <a:off x="-139700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5" name="Shape 315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6" name="Shape 316"/>
          <p:cNvSpPr/>
          <p:nvPr/>
        </p:nvSpPr>
        <p:spPr>
          <a:xfrm rot="10800000" flipH="1">
            <a:off x="-139700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8" name="Shape 318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9" name="Shape 319"/>
          <p:cNvSpPr/>
          <p:nvPr/>
        </p:nvSpPr>
        <p:spPr>
          <a:xfrm rot="10800000" flipH="1">
            <a:off x="512033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0" name="Shape 32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1" name="Shape 321"/>
          <p:cNvSpPr/>
          <p:nvPr/>
        </p:nvSpPr>
        <p:spPr>
          <a:xfrm rot="10800000" flipH="1">
            <a:off x="512033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5" name="Shape 325"/>
          <p:cNvSpPr/>
          <p:nvPr/>
        </p:nvSpPr>
        <p:spPr>
          <a:xfrm rot="10800000" flipH="1">
            <a:off x="116376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6" name="Shape 326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7" name="Shape 327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8" name="Shape 328"/>
          <p:cNvSpPr/>
          <p:nvPr/>
        </p:nvSpPr>
        <p:spPr>
          <a:xfrm rot="10800000" flipH="1">
            <a:off x="1163765" y="1895325"/>
            <a:ext cx="648780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9" name="Shape 329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0" name="Shape 330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1" name="Shape 331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2" name="Shape 332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3" name="Shape 333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4" name="Shape 334"/>
          <p:cNvSpPr/>
          <p:nvPr/>
        </p:nvSpPr>
        <p:spPr>
          <a:xfrm rot="10800000" flipH="1">
            <a:off x="24491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5" name="Shape 335"/>
          <p:cNvSpPr/>
          <p:nvPr/>
        </p:nvSpPr>
        <p:spPr>
          <a:xfrm rot="10800000" flipH="1">
            <a:off x="2449123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6" name="Shape 336"/>
          <p:cNvSpPr/>
          <p:nvPr/>
        </p:nvSpPr>
        <p:spPr>
          <a:xfrm rot="10800000" flipH="1">
            <a:off x="2449123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7" name="Shape 337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8" name="Shape 338"/>
          <p:cNvSpPr/>
          <p:nvPr/>
        </p:nvSpPr>
        <p:spPr>
          <a:xfrm rot="10800000" flipH="1">
            <a:off x="3100855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9" name="Shape 339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0" name="Shape 340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1" name="Shape 341"/>
          <p:cNvSpPr/>
          <p:nvPr/>
        </p:nvSpPr>
        <p:spPr>
          <a:xfrm rot="10800000" flipH="1">
            <a:off x="3100855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2" name="Shape 342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3" name="Shape 343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4" name="Shape 344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5" name="Shape 345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6" name="Shape 346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7" name="Shape 347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8" name="Shape 348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9" name="Shape 349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0" name="Shape 35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1" name="Shape 351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2" name="Shape 352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3" name="Shape 353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4" name="Shape 354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5" name="Shape 355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6" name="Shape 356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7" name="Shape 357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8" name="Shape 358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9" name="Shape 359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0" name="Shape 360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1" name="Shape 361"/>
          <p:cNvSpPr/>
          <p:nvPr/>
        </p:nvSpPr>
        <p:spPr>
          <a:xfrm rot="10800000" flipH="1">
            <a:off x="24618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2" name="Shape 362"/>
          <p:cNvSpPr/>
          <p:nvPr/>
        </p:nvSpPr>
        <p:spPr>
          <a:xfrm rot="10800000" flipH="1">
            <a:off x="3693190" y="268838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3" name="Shape 363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4" name="Shape 364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5" name="Shape 365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6" name="Shape 366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7" name="Shape 367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8" name="Shape 368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9" name="Shape 369"/>
          <p:cNvSpPr/>
          <p:nvPr/>
        </p:nvSpPr>
        <p:spPr>
          <a:xfrm rot="10800000" flipH="1">
            <a:off x="5056053" y="-7960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0" name="Shape 370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1" name="Shape 371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2" name="Shape 372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3" name="Shape 373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4" name="Shape 374"/>
          <p:cNvSpPr/>
          <p:nvPr/>
        </p:nvSpPr>
        <p:spPr>
          <a:xfrm rot="10800000" flipH="1">
            <a:off x="570778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5" name="Shape 375"/>
          <p:cNvSpPr/>
          <p:nvPr/>
        </p:nvSpPr>
        <p:spPr>
          <a:xfrm rot="10800000" flipH="1">
            <a:off x="6360459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6" name="Shape 376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7" name="Shape 377"/>
          <p:cNvSpPr/>
          <p:nvPr/>
        </p:nvSpPr>
        <p:spPr>
          <a:xfrm rot="10800000" flipH="1">
            <a:off x="6341410" y="37269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8" name="Shape 378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9" name="Shape 379"/>
          <p:cNvSpPr/>
          <p:nvPr/>
        </p:nvSpPr>
        <p:spPr>
          <a:xfrm rot="10800000" flipH="1">
            <a:off x="7644874" y="37269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0" name="Shape 380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11404601" y="241301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xfrm>
            <a:off x="11527217" y="349251"/>
            <a:ext cx="250068" cy="24622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9B9B9B"/>
                </a:solidFill>
                <a:latin typeface="Segoe UI Light" panose="020B0502040204020203" pitchFamily="34" charset="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4496"/>
            <a:ext cx="10515600" cy="73268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  <a:lvl2pPr marL="990000" indent="-3780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2pPr>
            <a:lvl3pPr marL="15228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3pPr>
            <a:lvl4pPr marL="2131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4pPr>
            <a:lvl5pPr marL="2743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132" name="Picture 3" descr="D:\sce\ican\創課\jpg\20141026\tc7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6" y="261535"/>
            <a:ext cx="1250837" cy="3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07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Master #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9" name="Shape 259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0" name="Shape 260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1" name="Shape 261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2" name="Shape 262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3" name="Shape 263"/>
          <p:cNvSpPr/>
          <p:nvPr/>
        </p:nvSpPr>
        <p:spPr>
          <a:xfrm rot="10800000" flipH="1">
            <a:off x="907506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4" name="Shape 264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5" name="Shape 265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6" name="Shape 266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7" name="Shape 267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8" name="Shape 268"/>
          <p:cNvSpPr/>
          <p:nvPr/>
        </p:nvSpPr>
        <p:spPr>
          <a:xfrm rot="10800000" flipH="1">
            <a:off x="972679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9" name="Shape 269"/>
          <p:cNvSpPr/>
          <p:nvPr/>
        </p:nvSpPr>
        <p:spPr>
          <a:xfrm rot="10800000" flipH="1">
            <a:off x="972679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0" name="Shape 270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1" name="Shape 271"/>
          <p:cNvSpPr/>
          <p:nvPr/>
        </p:nvSpPr>
        <p:spPr>
          <a:xfrm rot="10800000" flipH="1">
            <a:off x="972679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2" name="Shape 272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3" name="Shape 273"/>
          <p:cNvSpPr/>
          <p:nvPr/>
        </p:nvSpPr>
        <p:spPr>
          <a:xfrm rot="10800000" flipH="1">
            <a:off x="10379471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4" name="Shape 274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5" name="Shape 275"/>
          <p:cNvSpPr/>
          <p:nvPr/>
        </p:nvSpPr>
        <p:spPr>
          <a:xfrm rot="10800000" flipH="1">
            <a:off x="10379471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6" name="Shape 276"/>
          <p:cNvSpPr/>
          <p:nvPr/>
        </p:nvSpPr>
        <p:spPr>
          <a:xfrm rot="10800000" flipH="1">
            <a:off x="10379471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7" name="Shape 277"/>
          <p:cNvSpPr/>
          <p:nvPr/>
        </p:nvSpPr>
        <p:spPr>
          <a:xfrm rot="10800000" flipH="1">
            <a:off x="10379471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8" name="Shape 278"/>
          <p:cNvSpPr/>
          <p:nvPr/>
        </p:nvSpPr>
        <p:spPr>
          <a:xfrm rot="10800000" flipH="1">
            <a:off x="11031202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9" name="Shape 279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0" name="Shape 280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1" name="Shape 281"/>
          <p:cNvSpPr/>
          <p:nvPr/>
        </p:nvSpPr>
        <p:spPr>
          <a:xfrm rot="10800000" flipH="1">
            <a:off x="11031202" y="753331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2" name="Shape 282"/>
          <p:cNvSpPr/>
          <p:nvPr/>
        </p:nvSpPr>
        <p:spPr>
          <a:xfrm rot="10800000" flipH="1">
            <a:off x="11031202" y="1133999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3" name="Shape 283"/>
          <p:cNvSpPr/>
          <p:nvPr/>
        </p:nvSpPr>
        <p:spPr>
          <a:xfrm rot="10800000" flipH="1">
            <a:off x="11031202" y="1514658"/>
            <a:ext cx="648799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4" name="Shape 28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5" name="Shape 28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6" name="Shape 28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7" name="Shape 28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8" name="Shape 28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9" name="Shape 28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0" name="Shape 29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1" name="Shape 291"/>
          <p:cNvSpPr/>
          <p:nvPr/>
        </p:nvSpPr>
        <p:spPr>
          <a:xfrm rot="10800000" flipH="1">
            <a:off x="77716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2" name="Shape 292"/>
          <p:cNvSpPr/>
          <p:nvPr/>
        </p:nvSpPr>
        <p:spPr>
          <a:xfrm rot="10800000" flipH="1">
            <a:off x="8423337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3" name="Shape 293"/>
          <p:cNvSpPr/>
          <p:nvPr/>
        </p:nvSpPr>
        <p:spPr>
          <a:xfrm rot="10800000" flipH="1">
            <a:off x="907506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4" name="Shape 294"/>
          <p:cNvSpPr/>
          <p:nvPr/>
        </p:nvSpPr>
        <p:spPr>
          <a:xfrm rot="10800000" flipH="1">
            <a:off x="907506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5" name="Shape 295"/>
          <p:cNvSpPr/>
          <p:nvPr/>
        </p:nvSpPr>
        <p:spPr>
          <a:xfrm rot="10800000" flipH="1">
            <a:off x="907506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6" name="Shape 296"/>
          <p:cNvSpPr/>
          <p:nvPr/>
        </p:nvSpPr>
        <p:spPr>
          <a:xfrm rot="10800000" flipH="1">
            <a:off x="9075067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7" name="Shape 297"/>
          <p:cNvSpPr/>
          <p:nvPr/>
        </p:nvSpPr>
        <p:spPr>
          <a:xfrm rot="10800000" flipH="1">
            <a:off x="972679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8" name="Shape 298"/>
          <p:cNvSpPr/>
          <p:nvPr/>
        </p:nvSpPr>
        <p:spPr>
          <a:xfrm rot="10800000" flipH="1">
            <a:off x="972679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9" name="Shape 299"/>
          <p:cNvSpPr/>
          <p:nvPr/>
        </p:nvSpPr>
        <p:spPr>
          <a:xfrm rot="10800000" flipH="1">
            <a:off x="972679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0" name="Shape 300"/>
          <p:cNvSpPr/>
          <p:nvPr/>
        </p:nvSpPr>
        <p:spPr>
          <a:xfrm rot="10800000" flipH="1">
            <a:off x="10379471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1" name="Shape 301"/>
          <p:cNvSpPr/>
          <p:nvPr/>
        </p:nvSpPr>
        <p:spPr>
          <a:xfrm rot="10800000" flipH="1">
            <a:off x="10379471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2" name="Shape 302"/>
          <p:cNvSpPr/>
          <p:nvPr/>
        </p:nvSpPr>
        <p:spPr>
          <a:xfrm rot="10800000" flipH="1">
            <a:off x="11031202" y="-7969"/>
            <a:ext cx="648799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3" name="Shape 303"/>
          <p:cNvSpPr/>
          <p:nvPr/>
        </p:nvSpPr>
        <p:spPr>
          <a:xfrm rot="10800000" flipH="1">
            <a:off x="11031202" y="372672"/>
            <a:ext cx="648799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4" name="Shape 304"/>
          <p:cNvSpPr/>
          <p:nvPr/>
        </p:nvSpPr>
        <p:spPr>
          <a:xfrm rot="10800000" flipH="1">
            <a:off x="11031202" y="1895325"/>
            <a:ext cx="648799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8294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6" name="Shape 306"/>
          <p:cNvSpPr/>
          <p:nvPr/>
        </p:nvSpPr>
        <p:spPr>
          <a:xfrm rot="10800000" flipH="1">
            <a:off x="11682942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7" name="Shape 307"/>
          <p:cNvSpPr/>
          <p:nvPr/>
        </p:nvSpPr>
        <p:spPr>
          <a:xfrm rot="10800000" flipH="1">
            <a:off x="11682942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8" name="Shape 308"/>
          <p:cNvSpPr/>
          <p:nvPr/>
        </p:nvSpPr>
        <p:spPr>
          <a:xfrm rot="10800000" flipH="1">
            <a:off x="11682942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9" name="Shape 309"/>
          <p:cNvSpPr/>
          <p:nvPr/>
        </p:nvSpPr>
        <p:spPr>
          <a:xfrm rot="10800000" flipH="1">
            <a:off x="11682942" y="1133999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0" name="Shape 310"/>
          <p:cNvSpPr/>
          <p:nvPr/>
        </p:nvSpPr>
        <p:spPr>
          <a:xfrm rot="10800000" flipH="1">
            <a:off x="11682942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1" name="Shape 311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2" name="Shape 312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3" name="Shape 313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4" name="Shape 314"/>
          <p:cNvSpPr/>
          <p:nvPr/>
        </p:nvSpPr>
        <p:spPr>
          <a:xfrm rot="10800000" flipH="1">
            <a:off x="-139700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5" name="Shape 315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6" name="Shape 316"/>
          <p:cNvSpPr/>
          <p:nvPr/>
        </p:nvSpPr>
        <p:spPr>
          <a:xfrm rot="10800000" flipH="1">
            <a:off x="-139700" y="1895325"/>
            <a:ext cx="648797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8" name="Shape 318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9" name="Shape 319"/>
          <p:cNvSpPr/>
          <p:nvPr/>
        </p:nvSpPr>
        <p:spPr>
          <a:xfrm rot="10800000" flipH="1">
            <a:off x="512033" y="372672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0" name="Shape 32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1" name="Shape 321"/>
          <p:cNvSpPr/>
          <p:nvPr/>
        </p:nvSpPr>
        <p:spPr>
          <a:xfrm rot="10800000" flipH="1">
            <a:off x="512033" y="1514658"/>
            <a:ext cx="648761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2" name="Shape 322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3" name="Shape 323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4" name="Shape 324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5" name="Shape 325"/>
          <p:cNvSpPr/>
          <p:nvPr/>
        </p:nvSpPr>
        <p:spPr>
          <a:xfrm rot="10800000" flipH="1">
            <a:off x="1163765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6" name="Shape 326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7" name="Shape 327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8" name="Shape 328"/>
          <p:cNvSpPr/>
          <p:nvPr/>
        </p:nvSpPr>
        <p:spPr>
          <a:xfrm rot="10800000" flipH="1">
            <a:off x="1163765" y="1895325"/>
            <a:ext cx="648780" cy="75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9" name="Shape 329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0" name="Shape 330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1" name="Shape 331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2" name="Shape 332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3" name="Shape 333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4" name="Shape 334"/>
          <p:cNvSpPr/>
          <p:nvPr/>
        </p:nvSpPr>
        <p:spPr>
          <a:xfrm rot="10800000" flipH="1">
            <a:off x="24491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5" name="Shape 335"/>
          <p:cNvSpPr/>
          <p:nvPr/>
        </p:nvSpPr>
        <p:spPr>
          <a:xfrm rot="10800000" flipH="1">
            <a:off x="2449123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6" name="Shape 336"/>
          <p:cNvSpPr/>
          <p:nvPr/>
        </p:nvSpPr>
        <p:spPr>
          <a:xfrm rot="10800000" flipH="1">
            <a:off x="2449123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7" name="Shape 337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8" name="Shape 338"/>
          <p:cNvSpPr/>
          <p:nvPr/>
        </p:nvSpPr>
        <p:spPr>
          <a:xfrm rot="10800000" flipH="1">
            <a:off x="3100855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39" name="Shape 339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0" name="Shape 340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1" name="Shape 341"/>
          <p:cNvSpPr/>
          <p:nvPr/>
        </p:nvSpPr>
        <p:spPr>
          <a:xfrm rot="10800000" flipH="1">
            <a:off x="3100855" y="1133999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2" name="Shape 342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3" name="Shape 343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4" name="Shape 344"/>
          <p:cNvSpPr/>
          <p:nvPr/>
        </p:nvSpPr>
        <p:spPr>
          <a:xfrm rot="10800000" flipH="1">
            <a:off x="-139700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5" name="Shape 345"/>
          <p:cNvSpPr/>
          <p:nvPr/>
        </p:nvSpPr>
        <p:spPr>
          <a:xfrm rot="10800000" flipH="1">
            <a:off x="-139700" y="-7969"/>
            <a:ext cx="648797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6" name="Shape 346"/>
          <p:cNvSpPr/>
          <p:nvPr/>
        </p:nvSpPr>
        <p:spPr>
          <a:xfrm rot="10800000" flipH="1">
            <a:off x="-139700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7" name="Shape 347"/>
          <p:cNvSpPr/>
          <p:nvPr/>
        </p:nvSpPr>
        <p:spPr>
          <a:xfrm rot="10800000" flipH="1">
            <a:off x="-139700" y="1514658"/>
            <a:ext cx="648797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8" name="Shape 348"/>
          <p:cNvSpPr/>
          <p:nvPr/>
        </p:nvSpPr>
        <p:spPr>
          <a:xfrm rot="10800000" flipH="1">
            <a:off x="512033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9" name="Shape 349"/>
          <p:cNvSpPr/>
          <p:nvPr/>
        </p:nvSpPr>
        <p:spPr>
          <a:xfrm rot="10800000" flipH="1">
            <a:off x="512033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0" name="Shape 350"/>
          <p:cNvSpPr/>
          <p:nvPr/>
        </p:nvSpPr>
        <p:spPr>
          <a:xfrm rot="10800000" flipH="1">
            <a:off x="512033" y="753331"/>
            <a:ext cx="648761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1" name="Shape 351"/>
          <p:cNvSpPr/>
          <p:nvPr/>
        </p:nvSpPr>
        <p:spPr>
          <a:xfrm rot="10800000" flipH="1">
            <a:off x="1163765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2" name="Shape 352"/>
          <p:cNvSpPr/>
          <p:nvPr/>
        </p:nvSpPr>
        <p:spPr>
          <a:xfrm rot="10800000" flipH="1">
            <a:off x="1163765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3" name="Shape 353"/>
          <p:cNvSpPr/>
          <p:nvPr/>
        </p:nvSpPr>
        <p:spPr>
          <a:xfrm rot="10800000" flipH="1">
            <a:off x="1163765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4" name="Shape 354"/>
          <p:cNvSpPr/>
          <p:nvPr/>
        </p:nvSpPr>
        <p:spPr>
          <a:xfrm rot="10800000" flipH="1">
            <a:off x="1163765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5" name="Shape 355"/>
          <p:cNvSpPr/>
          <p:nvPr/>
        </p:nvSpPr>
        <p:spPr>
          <a:xfrm rot="10800000" flipH="1">
            <a:off x="1163765" y="1514658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6" name="Shape 356"/>
          <p:cNvSpPr/>
          <p:nvPr/>
        </p:nvSpPr>
        <p:spPr>
          <a:xfrm rot="10800000" flipH="1">
            <a:off x="1815497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7" name="Shape 357"/>
          <p:cNvSpPr/>
          <p:nvPr/>
        </p:nvSpPr>
        <p:spPr>
          <a:xfrm rot="10800000" flipH="1">
            <a:off x="1815497" y="-7969"/>
            <a:ext cx="648780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8" name="Shape 358"/>
          <p:cNvSpPr/>
          <p:nvPr/>
        </p:nvSpPr>
        <p:spPr>
          <a:xfrm rot="10800000" flipH="1">
            <a:off x="1815497" y="372672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59" name="Shape 359"/>
          <p:cNvSpPr/>
          <p:nvPr/>
        </p:nvSpPr>
        <p:spPr>
          <a:xfrm rot="10800000" flipH="1">
            <a:off x="1815497" y="753331"/>
            <a:ext cx="648780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0" name="Shape 360"/>
          <p:cNvSpPr/>
          <p:nvPr/>
        </p:nvSpPr>
        <p:spPr>
          <a:xfrm rot="10800000" flipH="1">
            <a:off x="1815497" y="1133999"/>
            <a:ext cx="648780" cy="757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1" name="Shape 361"/>
          <p:cNvSpPr/>
          <p:nvPr/>
        </p:nvSpPr>
        <p:spPr>
          <a:xfrm rot="10800000" flipH="1">
            <a:off x="2461823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2" name="Shape 362"/>
          <p:cNvSpPr/>
          <p:nvPr/>
        </p:nvSpPr>
        <p:spPr>
          <a:xfrm rot="10800000" flipH="1">
            <a:off x="3693190" y="268838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3" name="Shape 363"/>
          <p:cNvSpPr/>
          <p:nvPr/>
        </p:nvSpPr>
        <p:spPr>
          <a:xfrm rot="10800000" flipH="1">
            <a:off x="3100855" y="-38861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4" name="Shape 364"/>
          <p:cNvSpPr/>
          <p:nvPr/>
        </p:nvSpPr>
        <p:spPr>
          <a:xfrm rot="10800000" flipH="1">
            <a:off x="3100855" y="372672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5" name="Shape 365"/>
          <p:cNvSpPr/>
          <p:nvPr/>
        </p:nvSpPr>
        <p:spPr>
          <a:xfrm rot="10800000" flipH="1">
            <a:off x="3100855" y="753331"/>
            <a:ext cx="648797" cy="75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6" name="Shape 366"/>
          <p:cNvSpPr/>
          <p:nvPr/>
        </p:nvSpPr>
        <p:spPr>
          <a:xfrm rot="10800000" flipH="1">
            <a:off x="3752588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7" name="Shape 367"/>
          <p:cNvSpPr/>
          <p:nvPr/>
        </p:nvSpPr>
        <p:spPr>
          <a:xfrm rot="10800000" flipH="1">
            <a:off x="3752588" y="-7969"/>
            <a:ext cx="648761" cy="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8" name="Shape 368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69" name="Shape 369"/>
          <p:cNvSpPr/>
          <p:nvPr/>
        </p:nvSpPr>
        <p:spPr>
          <a:xfrm rot="10800000" flipH="1">
            <a:off x="5056053" y="-7960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0" name="Shape 370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1" name="Shape 371"/>
          <p:cNvSpPr/>
          <p:nvPr/>
        </p:nvSpPr>
        <p:spPr>
          <a:xfrm rot="10800000" flipH="1">
            <a:off x="4404320" y="-7960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2" name="Shape 372"/>
          <p:cNvSpPr/>
          <p:nvPr/>
        </p:nvSpPr>
        <p:spPr>
          <a:xfrm rot="10800000" flipH="1">
            <a:off x="5707782" y="-7960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3" name="Shape 373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4" name="Shape 374"/>
          <p:cNvSpPr/>
          <p:nvPr/>
        </p:nvSpPr>
        <p:spPr>
          <a:xfrm rot="10800000" flipH="1">
            <a:off x="5707782" y="-38861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5" name="Shape 375"/>
          <p:cNvSpPr/>
          <p:nvPr/>
        </p:nvSpPr>
        <p:spPr>
          <a:xfrm rot="10800000" flipH="1">
            <a:off x="6360459" y="-38861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6" name="Shape 376"/>
          <p:cNvSpPr/>
          <p:nvPr/>
        </p:nvSpPr>
        <p:spPr>
          <a:xfrm rot="10800000" flipH="1">
            <a:off x="5056051" y="-388619"/>
            <a:ext cx="648799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7" name="Shape 377"/>
          <p:cNvSpPr/>
          <p:nvPr/>
        </p:nvSpPr>
        <p:spPr>
          <a:xfrm rot="10800000" flipH="1">
            <a:off x="6341410" y="372699"/>
            <a:ext cx="648797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8" name="Shape 378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9" name="Shape 379"/>
          <p:cNvSpPr/>
          <p:nvPr/>
        </p:nvSpPr>
        <p:spPr>
          <a:xfrm rot="10800000" flipH="1">
            <a:off x="7644874" y="372699"/>
            <a:ext cx="648780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0" name="Shape 380"/>
          <p:cNvSpPr/>
          <p:nvPr/>
        </p:nvSpPr>
        <p:spPr>
          <a:xfrm rot="10800000" flipH="1">
            <a:off x="6993142" y="372699"/>
            <a:ext cx="648761" cy="75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80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AAAAA">
              <a:alpha val="3000"/>
            </a:srgbClr>
          </a:solidFill>
          <a:ln w="15875">
            <a:solidFill>
              <a:srgbClr val="FFFFFF">
                <a:alpha val="3000"/>
              </a:srgbClr>
            </a:solidFill>
            <a:miter lim="400000"/>
          </a:ln>
        </p:spPr>
        <p:txBody>
          <a:bodyPr lIns="19051" tIns="19051" rIns="19051" bIns="19051" anchor="ctr"/>
          <a:lstStyle/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11404601" y="241301"/>
            <a:ext cx="495300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7A7A7A"/>
            </a:solidFill>
            <a:miter lim="400000"/>
          </a:ln>
        </p:spPr>
        <p:txBody>
          <a:bodyPr lIns="0" tIns="0" rIns="0" bIns="0" anchor="ctr"/>
          <a:lstStyle/>
          <a:p>
            <a:pPr defTabSz="29209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127001" y="6489700"/>
            <a:ext cx="11899983" cy="3"/>
          </a:xfrm>
          <a:prstGeom prst="line">
            <a:avLst/>
          </a:prstGeom>
          <a:ln w="15875">
            <a:solidFill>
              <a:srgbClr val="606060">
                <a:alpha val="4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2859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xfrm>
            <a:off x="11527217" y="349251"/>
            <a:ext cx="250068" cy="24622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9B9B9B"/>
                </a:solidFill>
                <a:latin typeface="Segoe UI Light" panose="020B0502040204020203" pitchFamily="34" charset="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4496"/>
            <a:ext cx="10515600" cy="73268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838200" y="1407222"/>
            <a:ext cx="10515600" cy="4729260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  <a:lvl2pPr marL="990000" indent="-3780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2pPr>
            <a:lvl3pPr marL="15228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3pPr>
            <a:lvl4pPr marL="2131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4pPr>
            <a:lvl5pPr marL="2743200" indent="-302400" algn="l">
              <a:spcBef>
                <a:spcPts val="480"/>
              </a:spcBef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31" name="Shape 127"/>
          <p:cNvSpPr/>
          <p:nvPr userDrawn="1"/>
        </p:nvSpPr>
        <p:spPr>
          <a:xfrm>
            <a:off x="11025068" y="6561733"/>
            <a:ext cx="985846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412740">
              <a:defRPr b="0">
                <a:solidFill>
                  <a:srgbClr val="000000"/>
                </a:solidFill>
              </a:defRPr>
            </a:pPr>
            <a:r>
              <a:rPr lang="en-US" altLang="zh-TW" sz="1000" dirty="0" err="1" smtClean="0">
                <a:solidFill>
                  <a:prstClr val="white">
                    <a:lumMod val="65000"/>
                  </a:prstClr>
                </a:solidFill>
                <a:latin typeface="Segoe UI" panose="020B0502040204020203" pitchFamily="34" charset="0"/>
                <a:ea typeface="微軟正黑體" panose="020B0604030504040204" pitchFamily="34" charset="-120"/>
                <a:cs typeface="Segoe UI" panose="020B0502040204020203" pitchFamily="34" charset="0"/>
              </a:rPr>
              <a:t>WisdomGarden</a:t>
            </a:r>
            <a:endParaRPr lang="zh-TW" altLang="en-US" sz="1000" dirty="0" smtClean="0">
              <a:solidFill>
                <a:prstClr val="white">
                  <a:lumMod val="65000"/>
                </a:prstClr>
              </a:solidFill>
              <a:latin typeface="Segoe UI" panose="020B0502040204020203" pitchFamily="34" charset="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132" name="Picture 3" descr="D:\sce\ican\創課\jpg\20141026\tc7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6" y="261535"/>
            <a:ext cx="1250837" cy="3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405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403" y="-27384"/>
            <a:ext cx="10862997" cy="1143000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9403" y="1075200"/>
            <a:ext cx="10862997" cy="5472000"/>
          </a:xfrm>
        </p:spPr>
        <p:txBody>
          <a:bodyPr/>
          <a:lstStyle>
            <a:lvl1pPr marL="457126" indent="-457126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 sz="3467"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90438" indent="-380938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523751" indent="-304751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2133249" indent="-304751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742750" indent="-304751">
              <a:buClr>
                <a:srgbClr val="00B1A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35202" y="6562800"/>
            <a:ext cx="444533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3" hasCustomPrompt="1"/>
          </p:nvPr>
        </p:nvSpPr>
        <p:spPr>
          <a:xfrm>
            <a:off x="0" y="923595"/>
            <a:ext cx="12192000" cy="384043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rgbClr val="00B1AD"/>
                </a:solidFill>
              </a:defRPr>
            </a:lvl1pPr>
          </a:lstStyle>
          <a:p>
            <a:pPr lvl="0"/>
            <a:r>
              <a:rPr lang="zh-TW" altLang="en-US" dirty="0" smtClean="0"/>
              <a:t>副標題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93788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2111083"/>
            <a:ext cx="12192000" cy="4774303"/>
          </a:xfrm>
          <a:prstGeom prst="rect">
            <a:avLst/>
          </a:prstGeom>
          <a:solidFill>
            <a:srgbClr val="4E5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pic>
        <p:nvPicPr>
          <p:cNvPr id="21" name="Picture 2" descr="D:\tracy\sce\wisdom_garden\ppt\jpg\wg_t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726" y="783279"/>
            <a:ext cx="13023851" cy="677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6384032" y="726565"/>
            <a:ext cx="3840427" cy="138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spcCol="0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5413" y="1124747"/>
            <a:ext cx="10363200" cy="1362075"/>
          </a:xfrm>
        </p:spPr>
        <p:txBody>
          <a:bodyPr anchor="ctr">
            <a:normAutofit/>
          </a:bodyPr>
          <a:lstStyle>
            <a:lvl1pPr algn="l">
              <a:defRPr sz="4533" b="1" cap="all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15413" y="2432871"/>
            <a:ext cx="10363200" cy="3948459"/>
          </a:xfrm>
        </p:spPr>
        <p:txBody>
          <a:bodyPr anchor="t">
            <a:normAutofit/>
          </a:bodyPr>
          <a:lstStyle>
            <a:lvl1pPr marL="0" indent="0">
              <a:buNone/>
              <a:defRPr sz="2933">
                <a:solidFill>
                  <a:srgbClr val="00B1A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60949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0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50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799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49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699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49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599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cxnSp>
        <p:nvCxnSpPr>
          <p:cNvPr id="17" name="直線接點 16"/>
          <p:cNvCxnSpPr/>
          <p:nvPr userDrawn="1"/>
        </p:nvCxnSpPr>
        <p:spPr>
          <a:xfrm>
            <a:off x="0" y="2111083"/>
            <a:ext cx="12192000" cy="0"/>
          </a:xfrm>
          <a:prstGeom prst="line">
            <a:avLst/>
          </a:prstGeom>
          <a:ln w="28575">
            <a:solidFill>
              <a:srgbClr val="00B1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D:\tracy\sce\wisdom_garden\ppt\jpg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42" y="332600"/>
            <a:ext cx="2784309" cy="6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47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2111083"/>
            <a:ext cx="12192000" cy="4774303"/>
          </a:xfrm>
          <a:prstGeom prst="rect">
            <a:avLst/>
          </a:prstGeom>
          <a:solidFill>
            <a:srgbClr val="00B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pic>
        <p:nvPicPr>
          <p:cNvPr id="14" name="Picture 2" descr="D:\tracy\sce\wisdom_garden\ppt\jpg\wg_t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726" y="783279"/>
            <a:ext cx="13023851" cy="677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6384032" y="726565"/>
            <a:ext cx="3840427" cy="138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spcCol="0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5413" y="1124747"/>
            <a:ext cx="10363200" cy="1362075"/>
          </a:xfrm>
        </p:spPr>
        <p:txBody>
          <a:bodyPr anchor="ctr">
            <a:normAutofit/>
          </a:bodyPr>
          <a:lstStyle>
            <a:lvl1pPr algn="l">
              <a:defRPr sz="4533" b="1" cap="all">
                <a:solidFill>
                  <a:srgbClr val="4E5A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15413" y="2432871"/>
            <a:ext cx="10363200" cy="3948459"/>
          </a:xfrm>
        </p:spPr>
        <p:txBody>
          <a:bodyPr anchor="t">
            <a:normAutofit/>
          </a:bodyPr>
          <a:lstStyle>
            <a:lvl1pPr marL="457189" indent="-457189">
              <a:buClr>
                <a:schemeClr val="bg1"/>
              </a:buClr>
              <a:buFont typeface="Arial" pitchFamily="34" charset="0"/>
              <a:buChar char="•"/>
              <a:defRPr sz="2933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60949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0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50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799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49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699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49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599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cxnSp>
        <p:nvCxnSpPr>
          <p:cNvPr id="17" name="直線接點 16"/>
          <p:cNvCxnSpPr/>
          <p:nvPr userDrawn="1"/>
        </p:nvCxnSpPr>
        <p:spPr>
          <a:xfrm>
            <a:off x="0" y="2111083"/>
            <a:ext cx="12192000" cy="0"/>
          </a:xfrm>
          <a:prstGeom prst="line">
            <a:avLst/>
          </a:prstGeom>
          <a:ln w="28575">
            <a:solidFill>
              <a:srgbClr val="4E5A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D:\tracy\sce\wisdom_garden\ppt\jpg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42" y="332600"/>
            <a:ext cx="2784309" cy="6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4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764707"/>
            <a:ext cx="12192000" cy="6093295"/>
          </a:xfrm>
          <a:prstGeom prst="rect">
            <a:avLst/>
          </a:prstGeom>
          <a:solidFill>
            <a:srgbClr val="C2D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spcCol="0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836712"/>
          </a:xfrm>
          <a:prstGeom prst="rect">
            <a:avLst/>
          </a:prstGeom>
          <a:solidFill>
            <a:srgbClr val="00B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spcCol="0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1621" y="68627"/>
            <a:ext cx="10862400" cy="854968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01622" y="1039275"/>
            <a:ext cx="10862997" cy="5174035"/>
          </a:xfrm>
        </p:spPr>
        <p:txBody>
          <a:bodyPr/>
          <a:lstStyle>
            <a:lvl1pPr marL="0" indent="0">
              <a:buFontTx/>
              <a:buNone/>
              <a:defRPr sz="2933">
                <a:solidFill>
                  <a:srgbClr val="00B1AD"/>
                </a:solidFill>
              </a:defRPr>
            </a:lvl1pPr>
            <a:lvl2pPr marL="609499" indent="0">
              <a:buFontTx/>
              <a:buNone/>
              <a:defRPr sz="2667">
                <a:solidFill>
                  <a:srgbClr val="00B1AD"/>
                </a:solidFill>
              </a:defRPr>
            </a:lvl2pPr>
            <a:lvl3pPr marL="1219000" indent="0">
              <a:buFontTx/>
              <a:buNone/>
              <a:defRPr sz="2400">
                <a:solidFill>
                  <a:srgbClr val="00B1AD"/>
                </a:solidFill>
              </a:defRPr>
            </a:lvl3pPr>
            <a:lvl4pPr marL="1828500" indent="0">
              <a:buFontTx/>
              <a:buNone/>
              <a:defRPr sz="2133">
                <a:solidFill>
                  <a:srgbClr val="00B1AD"/>
                </a:solidFill>
              </a:defRPr>
            </a:lvl4pPr>
            <a:lvl5pPr marL="2437999" indent="0">
              <a:buFontTx/>
              <a:buNone/>
              <a:defRPr sz="1867">
                <a:solidFill>
                  <a:srgbClr val="00B1AD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4" descr="D:\tracy\sce\wisdom_garden\ppt\jpg\logo_w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711" y="548680"/>
            <a:ext cx="1424940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1AD"/>
                </a:solidFill>
              </a:defRPr>
            </a:lvl1pPr>
          </a:lstStyle>
          <a:p>
            <a:fld id="{05CF8F9E-3148-42CF-BB7B-1503A2D3434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969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1"/>
            <a:ext cx="12192000" cy="2111081"/>
          </a:xfrm>
          <a:prstGeom prst="rect">
            <a:avLst/>
          </a:prstGeom>
          <a:solidFill>
            <a:srgbClr val="00B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0809" y="1037861"/>
            <a:ext cx="8850544" cy="11430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679510" y="2084851"/>
            <a:ext cx="8848201" cy="3951288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rgbClr val="00B1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499" indent="0">
              <a:buFontTx/>
              <a:buNone/>
              <a:defRPr sz="2667">
                <a:solidFill>
                  <a:srgbClr val="00B1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19000" indent="0">
              <a:buFontTx/>
              <a:buNone/>
              <a:defRPr sz="2400">
                <a:solidFill>
                  <a:srgbClr val="00B1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498" indent="0">
              <a:buFontTx/>
              <a:buNone/>
              <a:defRPr sz="2133">
                <a:solidFill>
                  <a:srgbClr val="00B1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37999" indent="0">
              <a:buFontTx/>
              <a:buNone/>
              <a:defRPr sz="2133">
                <a:solidFill>
                  <a:srgbClr val="00B1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14" name="Picture 4" descr="D:\tracy\sce\wisdom_garden\ppt\jpg\logo_w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551" y="1785600"/>
            <a:ext cx="1424940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 userDrawn="1"/>
        </p:nvSpPr>
        <p:spPr>
          <a:xfrm>
            <a:off x="0" y="6314608"/>
            <a:ext cx="12192000" cy="543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8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726952"/>
            <a:ext cx="12192000" cy="129600"/>
          </a:xfrm>
          <a:prstGeom prst="rect">
            <a:avLst/>
          </a:prstGeom>
          <a:solidFill>
            <a:srgbClr val="4E5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840416" y="6597352"/>
            <a:ext cx="2351584" cy="259200"/>
          </a:xfrm>
          <a:prstGeom prst="rect">
            <a:avLst/>
          </a:prstGeom>
          <a:solidFill>
            <a:srgbClr val="00B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 defTabSz="1219000"/>
            <a:endParaRPr lang="zh-TW" altLang="en-US" sz="3200">
              <a:solidFill>
                <a:prstClr val="white"/>
              </a:solidFill>
            </a:endParaRPr>
          </a:p>
        </p:txBody>
      </p:sp>
      <p:pic>
        <p:nvPicPr>
          <p:cNvPr id="9" name="Picture 4" descr="D:\tracy\sce\wisdom_garden\ppt\jpg\logo_ws.png"/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8" y="6624868"/>
            <a:ext cx="1306195" cy="22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20000" y="-18256"/>
            <a:ext cx="10862400" cy="1143000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00" y="1076740"/>
            <a:ext cx="10862400" cy="5472608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000"/>
            <a:fld id="{832B23FD-3713-474D-8F72-494DC37A74D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1219000"/>
              <a:t>2016/7/22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0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472598" y="6562800"/>
            <a:ext cx="527381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219000"/>
            <a:fld id="{05CF8F9E-3148-42CF-BB7B-1503A2D3434D}" type="slidenum">
              <a:rPr lang="zh-TW" altLang="en-US" smtClean="0">
                <a:solidFill>
                  <a:prstClr val="white"/>
                </a:solidFill>
              </a:rPr>
              <a:pPr defTabSz="1219000"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5807968" y="6662400"/>
            <a:ext cx="40324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000"/>
            <a:r>
              <a:rPr lang="en-US" altLang="zh-TW" sz="533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2014 Wisdom Garden Ltd. All Rights Reserved</a:t>
            </a:r>
            <a:r>
              <a:rPr lang="en-US" altLang="zh-TW" sz="8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TW" altLang="en-US" sz="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6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860" r:id="rId20"/>
    <p:sldLayoutId id="2147483861" r:id="rId21"/>
    <p:sldLayoutId id="2147483862" r:id="rId22"/>
    <p:sldLayoutId id="2147483863" r:id="rId23"/>
    <p:sldLayoutId id="2147483864" r:id="rId24"/>
    <p:sldLayoutId id="2147483865" r:id="rId25"/>
    <p:sldLayoutId id="2147483882" r:id="rId26"/>
  </p:sldLayoutIdLst>
  <p:timing>
    <p:tnLst>
      <p:par>
        <p:cTn id="1" dur="indefinite" restart="never" nodeType="tmRoot"/>
      </p:par>
    </p:tnLst>
  </p:timing>
  <p:txStyles>
    <p:titleStyle>
      <a:lvl1pPr algn="l" defTabSz="1219000" rtl="0" eaLnBrk="1" latinLnBrk="0" hangingPunct="1">
        <a:spcBef>
          <a:spcPct val="0"/>
        </a:spcBef>
        <a:buNone/>
        <a:defRPr sz="4000" b="1" kern="1200">
          <a:solidFill>
            <a:srgbClr val="00B1AD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457126" indent="-457126" algn="l" defTabSz="1219000" rtl="0" eaLnBrk="1" latinLnBrk="0" hangingPunct="1">
        <a:spcBef>
          <a:spcPct val="20000"/>
        </a:spcBef>
        <a:buClr>
          <a:srgbClr val="00B1AD"/>
        </a:buClr>
        <a:buFont typeface="Arial" panose="020B0604020202020204" pitchFamily="34" charset="0"/>
        <a:buChar char="•"/>
        <a:defRPr sz="3467" kern="1200">
          <a:solidFill>
            <a:srgbClr val="4E5A5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990438" indent="-380938" algn="l" defTabSz="1219000" rtl="0" eaLnBrk="1" latinLnBrk="0" hangingPunct="1">
        <a:spcBef>
          <a:spcPct val="20000"/>
        </a:spcBef>
        <a:buClr>
          <a:srgbClr val="00B1AD"/>
        </a:buClr>
        <a:buFont typeface="Arial" panose="020B0604020202020204" pitchFamily="34" charset="0"/>
        <a:buChar char="•"/>
        <a:defRPr sz="3200" kern="1200">
          <a:solidFill>
            <a:srgbClr val="4E5A5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523751" indent="-304751" algn="l" defTabSz="1219000" rtl="0" eaLnBrk="1" latinLnBrk="0" hangingPunct="1">
        <a:spcBef>
          <a:spcPct val="20000"/>
        </a:spcBef>
        <a:buClr>
          <a:srgbClr val="00B1AD"/>
        </a:buClr>
        <a:buFont typeface="Arial" panose="020B0604020202020204" pitchFamily="34" charset="0"/>
        <a:buChar char="•"/>
        <a:defRPr sz="2667" kern="1200">
          <a:solidFill>
            <a:srgbClr val="4E5A5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2133249" indent="-304751" algn="l" defTabSz="1219000" rtl="0" eaLnBrk="1" latinLnBrk="0" hangingPunct="1">
        <a:spcBef>
          <a:spcPct val="20000"/>
        </a:spcBef>
        <a:buClr>
          <a:srgbClr val="00B1AD"/>
        </a:buClr>
        <a:buFont typeface="Arial" panose="020B0604020202020204" pitchFamily="34" charset="0"/>
        <a:buChar char="•"/>
        <a:defRPr sz="2400" kern="1200">
          <a:solidFill>
            <a:srgbClr val="4E5A5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742750" indent="-304751" algn="l" defTabSz="1219000" rtl="0" eaLnBrk="1" latinLnBrk="0" hangingPunct="1">
        <a:spcBef>
          <a:spcPct val="20000"/>
        </a:spcBef>
        <a:buClr>
          <a:srgbClr val="00B1AD"/>
        </a:buClr>
        <a:buFont typeface="Arial" panose="020B0604020202020204" pitchFamily="34" charset="0"/>
        <a:buChar char="•"/>
        <a:defRPr sz="2133" kern="1200">
          <a:solidFill>
            <a:srgbClr val="4E5A5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3352248" indent="-304751" algn="l" defTabSz="1219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749" indent="-304751" algn="l" defTabSz="1219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248" indent="-304751" algn="l" defTabSz="1219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748" indent="-304751" algn="l" defTabSz="1219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0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9" algn="l" defTabSz="12190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00" algn="l" defTabSz="12190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00" algn="l" defTabSz="12190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99" algn="l" defTabSz="12190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98" algn="l" defTabSz="12190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99" algn="l" defTabSz="12190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99" algn="l" defTabSz="12190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97" algn="l" defTabSz="12190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4203E-53A2-2148-8149-C9C866A468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75E1C-72A1-B54E-9078-6B3A6C267F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9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jpeg"/><Relationship Id="rId8" Type="http://schemas.openxmlformats.org/officeDocument/2006/relationships/image" Target="../media/image72.jpeg"/><Relationship Id="rId9" Type="http://schemas.openxmlformats.org/officeDocument/2006/relationships/image" Target="../media/image73.jpeg"/><Relationship Id="rId10" Type="http://schemas.openxmlformats.org/officeDocument/2006/relationships/image" Target="../media/image74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emf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10" Type="http://schemas.openxmlformats.org/officeDocument/2006/relationships/image" Target="../media/image24.emf"/><Relationship Id="rId11" Type="http://schemas.openxmlformats.org/officeDocument/2006/relationships/image" Target="../media/image25.emf"/><Relationship Id="rId12" Type="http://schemas.openxmlformats.org/officeDocument/2006/relationships/image" Target="../media/image26.emf"/><Relationship Id="rId13" Type="http://schemas.openxmlformats.org/officeDocument/2006/relationships/image" Target="../media/image27.emf"/><Relationship Id="rId14" Type="http://schemas.openxmlformats.org/officeDocument/2006/relationships/image" Target="../media/image28.emf"/><Relationship Id="rId15" Type="http://schemas.openxmlformats.org/officeDocument/2006/relationships/image" Target="../media/image29.emf"/><Relationship Id="rId16" Type="http://schemas.openxmlformats.org/officeDocument/2006/relationships/image" Target="../media/image30.emf"/><Relationship Id="rId17" Type="http://schemas.openxmlformats.org/officeDocument/2006/relationships/image" Target="../media/image31.emf"/><Relationship Id="rId18" Type="http://schemas.openxmlformats.org/officeDocument/2006/relationships/image" Target="../media/image32.emf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23392" y="5309676"/>
            <a:ext cx="10945216" cy="103252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黄亮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latin typeface="微軟正黑體" panose="020B0604030504040204" pitchFamily="34" charset="-120"/>
              </a:rPr>
              <a:t>让优质资源转化为有效学习 </a:t>
            </a:r>
            <a:endParaRPr lang="zh-TW" altLang="en-US" sz="4400" b="1" dirty="0">
              <a:latin typeface="微軟正黑體" panose="020B0604030504040204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95343" y="3746899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PingFang HK" charset="-120"/>
                <a:ea typeface="PingFang HK" charset="-120"/>
                <a:cs typeface="PingFang HK" charset="-120"/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  <a:latin typeface="PingFang HK" charset="-120"/>
                <a:ea typeface="PingFang HK" charset="-120"/>
                <a:cs typeface="PingFang HK" charset="-120"/>
              </a:rPr>
              <a:t>MOOC</a:t>
            </a:r>
            <a:r>
              <a:rPr lang="zh-CN" altLang="en-US" sz="2400" dirty="0">
                <a:solidFill>
                  <a:schemeClr val="bg1"/>
                </a:solidFill>
                <a:latin typeface="PingFang HK" charset="-120"/>
                <a:ea typeface="PingFang HK" charset="-120"/>
                <a:cs typeface="PingFang HK" charset="-120"/>
              </a:rPr>
              <a:t>的混合式学习</a:t>
            </a:r>
            <a:r>
              <a:rPr lang="zh-CN" altLang="en-US" sz="2400" dirty="0" smtClean="0">
                <a:solidFill>
                  <a:schemeClr val="bg1"/>
                </a:solidFill>
                <a:latin typeface="PingFang HK" charset="-120"/>
                <a:ea typeface="PingFang HK" charset="-120"/>
                <a:cs typeface="PingFang HK" charset="-120"/>
              </a:rPr>
              <a:t>平台研究</a:t>
            </a:r>
            <a:endParaRPr lang="en-US" sz="2400" dirty="0">
              <a:solidFill>
                <a:schemeClr val="bg1"/>
              </a:solidFill>
              <a:latin typeface="PingFang HK" charset="-120"/>
              <a:ea typeface="PingFang HK" charset="-120"/>
              <a:cs typeface="PingFang HK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51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6"/>
          <p:cNvSpPr/>
          <p:nvPr/>
        </p:nvSpPr>
        <p:spPr>
          <a:xfrm>
            <a:off x="335360" y="347985"/>
            <a:ext cx="8588891" cy="564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lIns="91416" tIns="45708" rIns="91416" bIns="45708" rtlCol="0" anchor="ctr">
            <a:normAutofit fontScale="92500"/>
          </a:bodyPr>
          <a:lstStyle/>
          <a:p>
            <a:pPr defTabSz="1219000">
              <a:spcBef>
                <a:spcPct val="0"/>
              </a:spcBef>
            </a:pPr>
            <a:r>
              <a:rPr lang="zh-CN" altLang="en-US" sz="3200" b="1" dirty="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在线教与学 </a:t>
            </a:r>
            <a:r>
              <a:rPr lang="en-US" altLang="zh-CN" sz="3200" b="1" dirty="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· </a:t>
            </a:r>
            <a:r>
              <a:rPr lang="zh-CN" altLang="en-US" sz="3200" b="1" dirty="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丰富的活动为教与学提供更多便利</a:t>
            </a:r>
            <a:endParaRPr sz="3200" b="1" dirty="0">
              <a:solidFill>
                <a:srgbClr val="00B1A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0" name="Shape 149"/>
          <p:cNvSpPr/>
          <p:nvPr/>
        </p:nvSpPr>
        <p:spPr>
          <a:xfrm>
            <a:off x="8482339" y="1991612"/>
            <a:ext cx="3404861" cy="403907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defTabSz="685800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灵活、便捷的教与学控制管理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defTabSz="6858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开放截至时间控制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defTabSz="6858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支持章节知识结构组织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defTabSz="6858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课前课中课后全面覆盖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147252"/>
            <a:ext cx="6699369" cy="22964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8241" y="311082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音视频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26029" y="31108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互动教材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55346" y="31108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课堂录播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78866" y="3110823"/>
            <a:ext cx="606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wiki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00645" y="31108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参考文件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35865" y="31108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线上微课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82826" y="47408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课堂互动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56863" y="47408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作业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86179" y="47408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测试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8827" y="47408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讨论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042324" y="4740845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SCORM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466696" y="47408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链接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0393291" y="2104126"/>
            <a:ext cx="1342997" cy="2792348"/>
            <a:chOff x="9824484" y="1411104"/>
            <a:chExt cx="1953388" cy="4061468"/>
          </a:xfrm>
        </p:grpSpPr>
        <p:pic>
          <p:nvPicPr>
            <p:cNvPr id="26" name="图片 13" descr="课表调课在微信公众号上的推送内容_0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4484" y="1411104"/>
              <a:ext cx="1953388" cy="4061468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9911316" y="1894376"/>
              <a:ext cx="1774004" cy="3148857"/>
              <a:chOff x="3608905" y="2243963"/>
              <a:chExt cx="2433803" cy="4320000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8905" y="2243963"/>
                <a:ext cx="2433803" cy="4320000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4" name="圓角矩形 13"/>
              <p:cNvSpPr/>
              <p:nvPr/>
            </p:nvSpPr>
            <p:spPr>
              <a:xfrm>
                <a:off x="3739634" y="5676941"/>
                <a:ext cx="2153730" cy="50071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400" rtl="0"/>
                <a:r>
                  <a:rPr lang="en-US" altLang="zh-TW" sz="1200" kern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Light" panose="020B0502040204020203" pitchFamily="34" charset="0"/>
                    <a:ea typeface="微軟正黑體" panose="020B0604030504040204" pitchFamily="34" charset="-120"/>
                  </a:rPr>
                  <a:t>APP</a:t>
                </a:r>
                <a:r>
                  <a:rPr lang="zh-CN" altLang="en-US" sz="1200" kern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Light" panose="020B0502040204020203" pitchFamily="34" charset="0"/>
                    <a:ea typeface="微軟正黑體" panose="020B0604030504040204" pitchFamily="34" charset="-120"/>
                  </a:rPr>
                  <a:t>移动学习</a:t>
                </a:r>
                <a:endParaRPr lang="zh-TW" altLang="en-US" sz="12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Light" panose="020B0502040204020203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5" name="群組 14"/>
          <p:cNvGrpSpPr/>
          <p:nvPr/>
        </p:nvGrpSpPr>
        <p:grpSpPr>
          <a:xfrm>
            <a:off x="6801995" y="2541309"/>
            <a:ext cx="2796555" cy="1917981"/>
            <a:chOff x="6513763" y="2603121"/>
            <a:chExt cx="5251515" cy="360168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3763" y="2603121"/>
              <a:ext cx="5251515" cy="3601683"/>
            </a:xfrm>
            <a:prstGeom prst="rect">
              <a:avLst/>
            </a:prstGeom>
          </p:spPr>
        </p:pic>
        <p:sp>
          <p:nvSpPr>
            <p:cNvPr id="17" name="圓角矩形 16"/>
            <p:cNvSpPr/>
            <p:nvPr/>
          </p:nvSpPr>
          <p:spPr>
            <a:xfrm>
              <a:off x="8224600" y="5503704"/>
              <a:ext cx="2047743" cy="40233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400" rtl="0"/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Light" panose="020B0502040204020203" pitchFamily="34" charset="0"/>
                  <a:ea typeface="微軟正黑體" panose="020B0604030504040204" pitchFamily="34" charset="-120"/>
                </a:rPr>
                <a:t>PC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Light" panose="020B0502040204020203" pitchFamily="34" charset="0"/>
                  <a:ea typeface="微軟正黑體" panose="020B0604030504040204" pitchFamily="34" charset="-120"/>
                </a:rPr>
                <a:t>端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Light" panose="020B0502040204020203" pitchFamily="34" charset="0"/>
                  <a:ea typeface="微軟正黑體" panose="020B0604030504040204" pitchFamily="34" charset="-120"/>
                </a:rPr>
                <a:t>web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Light" panose="020B0502040204020203" pitchFamily="34" charset="0"/>
                  <a:ea typeface="微軟正黑體" panose="020B0604030504040204" pitchFamily="34" charset="-120"/>
                </a:rPr>
                <a:t>学习</a:t>
              </a:r>
              <a:endParaRPr lang="zh-TW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Shape 86"/>
          <p:cNvSpPr/>
          <p:nvPr/>
        </p:nvSpPr>
        <p:spPr>
          <a:xfrm>
            <a:off x="335360" y="347985"/>
            <a:ext cx="8588891" cy="564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lIns="91416" tIns="45708" rIns="91416" bIns="45708" rtlCol="0" anchor="ctr">
            <a:normAutofit lnSpcReduction="10000"/>
          </a:bodyPr>
          <a:lstStyle/>
          <a:p>
            <a:pPr defTabSz="1219000">
              <a:spcBef>
                <a:spcPct val="0"/>
              </a:spcBef>
            </a:pPr>
            <a:r>
              <a:rPr lang="zh-CN" altLang="en-US" sz="3200" b="1" dirty="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在线教与学 </a:t>
            </a:r>
            <a:r>
              <a:rPr lang="en-US" altLang="zh-CN" sz="3200" b="1" dirty="0" smtClean="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·</a:t>
            </a:r>
            <a:r>
              <a:rPr lang="zh-CN" altLang="en-US" sz="3200" b="1" dirty="0" smtClean="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移动学习无障碍</a:t>
            </a:r>
            <a:endParaRPr sz="3200" b="1" dirty="0">
              <a:solidFill>
                <a:srgbClr val="00B1A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19" y="2284605"/>
            <a:ext cx="3497779" cy="273594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000716" y="2634343"/>
            <a:ext cx="911061" cy="1824947"/>
          </a:xfrm>
          <a:prstGeom prst="rightArrow">
            <a:avLst/>
          </a:prstGeom>
          <a:solidFill>
            <a:srgbClr val="00B2AD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0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496390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CN" altLang="en-US" sz="3200" dirty="0" smtClean="0"/>
              <a:t>视频观看弹题，即时反馈学习效果</a:t>
            </a:r>
            <a:endParaRPr lang="zh-TW" altLang="en-US" sz="3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80705" y="1527628"/>
            <a:ext cx="5889172" cy="3853543"/>
            <a:chOff x="496390" y="1524001"/>
            <a:chExt cx="5889172" cy="38535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0" t="30001" r="7940" b="13809"/>
            <a:stretch/>
          </p:blipFill>
          <p:spPr>
            <a:xfrm>
              <a:off x="496390" y="1524001"/>
              <a:ext cx="5889172" cy="385354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937261" y="1804032"/>
              <a:ext cx="5007430" cy="2427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7999"/>
            <a:stretch/>
          </p:blipFill>
          <p:spPr>
            <a:xfrm>
              <a:off x="937261" y="2189294"/>
              <a:ext cx="4757897" cy="165699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9" y="1582058"/>
            <a:ext cx="5791200" cy="317158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192182" y="5766433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丰富的题型支持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171270" y="576643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所见即所得题目编辑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11537-89F8-47B6-8682-8F9DCD65547A}" type="slidenum">
              <a:rPr lang="en-US" altLang="zh-TW" smtClean="0"/>
              <a:pPr>
                <a:defRPr/>
              </a:pPr>
              <a:t>13</a:t>
            </a:fld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195" y="87313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CN" altLang="en-US" sz="3200" dirty="0"/>
              <a:t>微课教学 </a:t>
            </a:r>
            <a:r>
              <a:rPr lang="en-US" altLang="zh-CN" sz="3200" dirty="0"/>
              <a:t>· </a:t>
            </a:r>
            <a:r>
              <a:rPr lang="zh-TW" altLang="en-US" sz="3200" dirty="0"/>
              <a:t>微课</a:t>
            </a:r>
            <a:r>
              <a:rPr lang="zh-CN" altLang="en-US" sz="3200" dirty="0"/>
              <a:t>录制、教学与分享</a:t>
            </a:r>
          </a:p>
        </p:txBody>
      </p:sp>
      <p:grpSp>
        <p:nvGrpSpPr>
          <p:cNvPr id="9" name="群組 25"/>
          <p:cNvGrpSpPr/>
          <p:nvPr/>
        </p:nvGrpSpPr>
        <p:grpSpPr>
          <a:xfrm>
            <a:off x="547144" y="919298"/>
            <a:ext cx="11368292" cy="5546836"/>
            <a:chOff x="297762" y="852452"/>
            <a:chExt cx="8521694" cy="4157919"/>
          </a:xfrm>
        </p:grpSpPr>
        <p:pic>
          <p:nvPicPr>
            <p:cNvPr id="10" name="Group 1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7762" y="1294878"/>
              <a:ext cx="3391693" cy="222851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" name="Shape 1416"/>
            <p:cNvSpPr/>
            <p:nvPr/>
          </p:nvSpPr>
          <p:spPr>
            <a:xfrm>
              <a:off x="297762" y="3650326"/>
              <a:ext cx="3796206" cy="1059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>
              <a:spAutoFit/>
            </a:bodyPr>
            <a:lstStyle/>
            <a:p>
              <a:pPr marL="190500" indent="-190500" algn="l" defTabSz="292100">
                <a:lnSpc>
                  <a:spcPct val="120000"/>
                </a:lnSpc>
                <a:spcBef>
                  <a:spcPts val="750"/>
                </a:spcBef>
                <a:buClr>
                  <a:srgbClr val="77BA41"/>
                </a:buClr>
                <a:buSzPct val="80000"/>
                <a:buChar char="•"/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无需多余软硬件，登陆平台即开即录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marL="190500" indent="-190500" algn="l" defTabSz="292100">
                <a:lnSpc>
                  <a:spcPct val="120000"/>
                </a:lnSpc>
                <a:spcBef>
                  <a:spcPts val="750"/>
                </a:spcBef>
                <a:buClr>
                  <a:srgbClr val="77BA41"/>
                </a:buClr>
                <a:buSzPct val="80000"/>
                <a:buChar char="•"/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自动录制到云端，海量永久储存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marL="190500" indent="-190500" algn="l" defTabSz="292100">
                <a:lnSpc>
                  <a:spcPct val="120000"/>
                </a:lnSpc>
                <a:spcBef>
                  <a:spcPts val="750"/>
                </a:spcBef>
                <a:buClr>
                  <a:srgbClr val="77BA41"/>
                </a:buClr>
                <a:buSzPct val="80000"/>
                <a:buChar char="•"/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支持断点续录，自由编辑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marL="190500" indent="-190500" algn="l" defTabSz="292100">
                <a:lnSpc>
                  <a:spcPct val="120000"/>
                </a:lnSpc>
                <a:spcBef>
                  <a:spcPts val="750"/>
                </a:spcBef>
                <a:buClr>
                  <a:srgbClr val="77BA41"/>
                </a:buClr>
                <a:buSzPct val="80000"/>
                <a:buChar char="•"/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多平台传播，支持手机随时观看课程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</p:txBody>
        </p:sp>
        <p:pic>
          <p:nvPicPr>
            <p:cNvPr id="12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1915" y="1292494"/>
              <a:ext cx="4258536" cy="3332844"/>
            </a:xfrm>
            <a:prstGeom prst="rect">
              <a:avLst/>
            </a:prstGeom>
          </p:spPr>
        </p:pic>
        <p:sp>
          <p:nvSpPr>
            <p:cNvPr id="13" name="文字方塊 6"/>
            <p:cNvSpPr txBox="1"/>
            <p:nvPr/>
          </p:nvSpPr>
          <p:spPr>
            <a:xfrm>
              <a:off x="6879335" y="852452"/>
              <a:ext cx="1641117" cy="25378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摄像机或计算机画面</a:t>
              </a:r>
              <a:endPara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14" name="组合 9"/>
            <p:cNvGrpSpPr/>
            <p:nvPr/>
          </p:nvGrpSpPr>
          <p:grpSpPr>
            <a:xfrm>
              <a:off x="7084773" y="1152939"/>
              <a:ext cx="1435680" cy="1562828"/>
              <a:chOff x="9445537" y="1871702"/>
              <a:chExt cx="1724416" cy="1720016"/>
            </a:xfrm>
          </p:grpSpPr>
          <p:sp>
            <p:nvSpPr>
              <p:cNvPr id="24" name="向右箭號 8"/>
              <p:cNvSpPr/>
              <p:nvPr/>
            </p:nvSpPr>
            <p:spPr>
              <a:xfrm rot="16200000">
                <a:off x="10050146" y="1850465"/>
                <a:ext cx="316547" cy="359022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TW" altLang="en-US" sz="1867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rot="16200000">
                <a:off x="9634115" y="2055881"/>
                <a:ext cx="1347259" cy="1724416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TW" altLang="en-US" sz="1867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字方塊 39"/>
            <p:cNvSpPr txBox="1"/>
            <p:nvPr/>
          </p:nvSpPr>
          <p:spPr>
            <a:xfrm>
              <a:off x="4254411" y="4756590"/>
              <a:ext cx="956468" cy="25378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简报与图片</a:t>
              </a:r>
              <a:endPara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16" name="组合 11"/>
            <p:cNvGrpSpPr/>
            <p:nvPr/>
          </p:nvGrpSpPr>
          <p:grpSpPr>
            <a:xfrm>
              <a:off x="4348803" y="1779662"/>
              <a:ext cx="2735968" cy="2949012"/>
              <a:chOff x="5362269" y="2314094"/>
              <a:chExt cx="4123096" cy="3484964"/>
            </a:xfrm>
          </p:grpSpPr>
          <p:sp>
            <p:nvSpPr>
              <p:cNvPr id="22" name="矩形 21"/>
              <p:cNvSpPr/>
              <p:nvPr/>
            </p:nvSpPr>
            <p:spPr>
              <a:xfrm rot="16200000">
                <a:off x="5977207" y="1699156"/>
                <a:ext cx="2893220" cy="4123096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TW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向右箭號 12"/>
              <p:cNvSpPr/>
              <p:nvPr/>
            </p:nvSpPr>
            <p:spPr>
              <a:xfrm rot="16200000" flipH="1">
                <a:off x="5884000" y="5273706"/>
                <a:ext cx="591744" cy="458960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TW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2"/>
            <p:cNvSpPr txBox="1"/>
            <p:nvPr/>
          </p:nvSpPr>
          <p:spPr>
            <a:xfrm>
              <a:off x="7084771" y="3045468"/>
              <a:ext cx="1734685" cy="89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3~6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分钟预习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、免安装在线录制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、学生的影音作业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3"/>
            <p:cNvGrpSpPr/>
            <p:nvPr/>
          </p:nvGrpSpPr>
          <p:grpSpPr>
            <a:xfrm>
              <a:off x="7092280" y="2992196"/>
              <a:ext cx="1428171" cy="1736481"/>
              <a:chOff x="9302396" y="3895949"/>
              <a:chExt cx="2146073" cy="1911134"/>
            </a:xfrm>
          </p:grpSpPr>
          <p:sp>
            <p:nvSpPr>
              <p:cNvPr id="20" name="矩形 19"/>
              <p:cNvSpPr/>
              <p:nvPr/>
            </p:nvSpPr>
            <p:spPr>
              <a:xfrm rot="16200000">
                <a:off x="9695419" y="3502926"/>
                <a:ext cx="1360028" cy="2146073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TW" altLang="en-US" sz="1867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向右箭號 12"/>
              <p:cNvSpPr/>
              <p:nvPr/>
            </p:nvSpPr>
            <p:spPr>
              <a:xfrm rot="16200000" flipH="1">
                <a:off x="9523879" y="5302051"/>
                <a:ext cx="551104" cy="458960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TW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文字方塊 6"/>
            <p:cNvSpPr txBox="1"/>
            <p:nvPr/>
          </p:nvSpPr>
          <p:spPr>
            <a:xfrm>
              <a:off x="6997143" y="4756590"/>
              <a:ext cx="1267042" cy="25378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教材、影音解题</a:t>
              </a:r>
              <a:endPara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0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4"/>
          <p:cNvSpPr txBox="1"/>
          <p:nvPr/>
        </p:nvSpPr>
        <p:spPr>
          <a:xfrm>
            <a:off x="505620" y="369014"/>
            <a:ext cx="5363975" cy="584775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defTabSz="1219000">
              <a:spcBef>
                <a:spcPct val="0"/>
              </a:spcBef>
              <a:buNone/>
              <a:defRPr sz="3200" b="1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CN" altLang="en-US" dirty="0"/>
              <a:t>资源平台辅助老师备课</a:t>
            </a:r>
            <a:endParaRPr lang="en-US" altLang="zh-CN" dirty="0"/>
          </a:p>
        </p:txBody>
      </p:sp>
      <p:sp>
        <p:nvSpPr>
          <p:cNvPr id="12" name="TextBox 11"/>
          <p:cNvSpPr txBox="1"/>
          <p:nvPr/>
        </p:nvSpPr>
        <p:spPr>
          <a:xfrm>
            <a:off x="6932886" y="1774017"/>
            <a:ext cx="43919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4" indent="-228554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个人资源库，让老师轻松管理个人资源（包括文档、视频、作业、测试、评分量规等），在多个班级之间复用</a:t>
            </a:r>
            <a:endParaRPr lang="en-US" altLang="zh-CN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28554" indent="-228554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校本资源库，让老师们在校内分享教学资源，实现备课资源共享和复用</a:t>
            </a:r>
            <a:endParaRPr lang="en-US" altLang="zh-CN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6123" y="1545021"/>
            <a:ext cx="4329370" cy="3991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079" y="2247318"/>
            <a:ext cx="4292496" cy="3957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3547240"/>
            <a:ext cx="3186813" cy="3679773"/>
          </a:xfrm>
          <a:prstGeom prst="rect">
            <a:avLst/>
          </a:prstGeom>
        </p:spPr>
      </p:pic>
      <p:grpSp>
        <p:nvGrpSpPr>
          <p:cNvPr id="7" name="Group 9"/>
          <p:cNvGrpSpPr/>
          <p:nvPr/>
        </p:nvGrpSpPr>
        <p:grpSpPr>
          <a:xfrm>
            <a:off x="7204371" y="5222460"/>
            <a:ext cx="4301829" cy="627397"/>
            <a:chOff x="726252" y="6070598"/>
            <a:chExt cx="5680517" cy="828470"/>
          </a:xfrm>
        </p:grpSpPr>
        <p:pic>
          <p:nvPicPr>
            <p:cNvPr id="8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763" y="6070598"/>
              <a:ext cx="4762500" cy="382162"/>
            </a:xfrm>
            <a:prstGeom prst="rect">
              <a:avLst/>
            </a:prstGeom>
          </p:spPr>
        </p:pic>
        <p:sp>
          <p:nvSpPr>
            <p:cNvPr id="9" name="TextBox 12"/>
            <p:cNvSpPr txBox="1"/>
            <p:nvPr/>
          </p:nvSpPr>
          <p:spPr>
            <a:xfrm>
              <a:off x="726252" y="6533294"/>
              <a:ext cx="650265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视频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1281306" y="6533294"/>
              <a:ext cx="650265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音频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1" name="TextBox 14"/>
            <p:cNvSpPr txBox="1"/>
            <p:nvPr/>
          </p:nvSpPr>
          <p:spPr>
            <a:xfrm>
              <a:off x="1836362" y="6533294"/>
              <a:ext cx="650265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图片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3" name="TextBox 15"/>
            <p:cNvSpPr txBox="1"/>
            <p:nvPr/>
          </p:nvSpPr>
          <p:spPr>
            <a:xfrm>
              <a:off x="2343303" y="6533294"/>
              <a:ext cx="781505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Word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2966014" y="6533294"/>
              <a:ext cx="624865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mtClean="0">
                  <a:latin typeface="Microsoft JhengHei" charset="-120"/>
                  <a:ea typeface="Microsoft JhengHei" charset="-120"/>
                  <a:cs typeface="Microsoft JhengHei" charset="-120"/>
                </a:rPr>
                <a:t>PDF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3526524" y="6533294"/>
              <a:ext cx="603697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PPT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6" name="TextBox 19"/>
            <p:cNvSpPr txBox="1"/>
            <p:nvPr/>
          </p:nvSpPr>
          <p:spPr>
            <a:xfrm>
              <a:off x="4025310" y="6533294"/>
              <a:ext cx="722236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Excel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7" name="TextBox 20"/>
            <p:cNvSpPr txBox="1"/>
            <p:nvPr/>
          </p:nvSpPr>
          <p:spPr>
            <a:xfrm>
              <a:off x="4611637" y="6533294"/>
              <a:ext cx="650265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文件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9" name="TextBox 21"/>
            <p:cNvSpPr txBox="1"/>
            <p:nvPr/>
          </p:nvSpPr>
          <p:spPr>
            <a:xfrm>
              <a:off x="5119510" y="6533294"/>
              <a:ext cx="781504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 smtClean="0">
                  <a:latin typeface="Microsoft JhengHei" charset="-120"/>
                  <a:ea typeface="Microsoft JhengHei" charset="-120"/>
                  <a:cs typeface="Microsoft JhengHei" charset="-120"/>
                </a:rPr>
                <a:t>Rubic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20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1901" y="6070598"/>
              <a:ext cx="299472" cy="382162"/>
            </a:xfrm>
            <a:prstGeom prst="rect">
              <a:avLst/>
            </a:prstGeom>
          </p:spPr>
        </p:pic>
        <p:sp>
          <p:nvSpPr>
            <p:cNvPr id="21" name="TextBox 23"/>
            <p:cNvSpPr txBox="1"/>
            <p:nvPr/>
          </p:nvSpPr>
          <p:spPr>
            <a:xfrm>
              <a:off x="5756504" y="6533294"/>
              <a:ext cx="650265" cy="36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题库</a:t>
              </a:r>
              <a:endParaRPr lang="en-US" sz="12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9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642023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zh-TW" altLang="en-US" sz="3200" dirty="0"/>
              <a:t>课堂工具箱</a:t>
            </a:r>
          </a:p>
        </p:txBody>
      </p:sp>
      <p:sp>
        <p:nvSpPr>
          <p:cNvPr id="9" name="Shape 231"/>
          <p:cNvSpPr/>
          <p:nvPr/>
        </p:nvSpPr>
        <p:spPr>
          <a:xfrm>
            <a:off x="1860885" y="1694726"/>
            <a:ext cx="2827908" cy="1284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600" dirty="0" smtClean="0">
                <a:solidFill>
                  <a:srgbClr val="00B050"/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即</a:t>
            </a:r>
            <a:r>
              <a:rPr sz="1600" dirty="0" err="1" smtClean="0">
                <a:solidFill>
                  <a:srgbClr val="00B050"/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时教学回馈</a:t>
            </a:r>
            <a:endParaRPr sz="1600" dirty="0" smtClean="0">
              <a:solidFill>
                <a:srgbClr val="00B050"/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学生可以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即</a:t>
            </a: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时针对老师的授课状态进行回馈，允许老师自主设定回馈功能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Shape 232"/>
          <p:cNvSpPr/>
          <p:nvPr/>
        </p:nvSpPr>
        <p:spPr>
          <a:xfrm>
            <a:off x="7597653" y="1694726"/>
            <a:ext cx="2668011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rgbClr val="00B050"/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点名假勤</a:t>
            </a:r>
            <a:endParaRPr sz="1600" dirty="0">
              <a:solidFill>
                <a:srgbClr val="00B050"/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雷达点名，假勤管理，提升点名假勤准确度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Shape 233"/>
          <p:cNvSpPr/>
          <p:nvPr/>
        </p:nvSpPr>
        <p:spPr>
          <a:xfrm>
            <a:off x="1860885" y="4519463"/>
            <a:ext cx="2650155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rgbClr val="00B050"/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随堂测推送</a:t>
            </a:r>
            <a:endParaRPr sz="1600" dirty="0">
              <a:solidFill>
                <a:srgbClr val="00B050"/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课堂内定时测验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，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透过答题</a:t>
            </a: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结果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，进行统计与</a:t>
            </a: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分析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Shape 234"/>
          <p:cNvSpPr/>
          <p:nvPr/>
        </p:nvSpPr>
        <p:spPr>
          <a:xfrm>
            <a:off x="7597653" y="4667196"/>
            <a:ext cx="2521707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rgbClr val="00B050"/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问卷调查</a:t>
            </a:r>
            <a:endParaRPr sz="1600" dirty="0">
              <a:solidFill>
                <a:srgbClr val="00B050"/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针对每堂课的问卷调查，细致化教学品质管制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247499" y="2839018"/>
            <a:ext cx="1697001" cy="1697000"/>
            <a:chOff x="4606263" y="2400106"/>
            <a:chExt cx="1697001" cy="1697000"/>
          </a:xfrm>
        </p:grpSpPr>
        <p:pic>
          <p:nvPicPr>
            <p:cNvPr id="8" name="pasted-image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5259" y="2719102"/>
              <a:ext cx="1059008" cy="105900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" name="Shape 235"/>
            <p:cNvSpPr/>
            <p:nvPr/>
          </p:nvSpPr>
          <p:spPr>
            <a:xfrm>
              <a:off x="4606263" y="2400106"/>
              <a:ext cx="1697001" cy="16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127000">
              <a:solidFill>
                <a:srgbClr val="D7527D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2700"/>
              </a:pPr>
              <a:endParaRPr sz="2400">
                <a:latin typeface="Segoe UI Semilight" panose="020B0402040204020203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Shape 232"/>
          <p:cNvSpPr/>
          <p:nvPr/>
        </p:nvSpPr>
        <p:spPr>
          <a:xfrm>
            <a:off x="7597652" y="3156296"/>
            <a:ext cx="2668011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600" dirty="0" smtClean="0">
                <a:solidFill>
                  <a:srgbClr val="00B050"/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分组学习</a:t>
            </a:r>
            <a:endParaRPr sz="1600" dirty="0">
              <a:solidFill>
                <a:srgbClr val="00B050"/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快速完成分组，合作学习，提交分组作业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Shape 233"/>
          <p:cNvSpPr/>
          <p:nvPr/>
        </p:nvSpPr>
        <p:spPr>
          <a:xfrm>
            <a:off x="1853360" y="3304028"/>
            <a:ext cx="2650155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600" dirty="0" smtClean="0">
                <a:solidFill>
                  <a:srgbClr val="00B050"/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同侪互评</a:t>
            </a:r>
            <a:endParaRPr sz="1600" dirty="0" smtClean="0">
              <a:solidFill>
                <a:srgbClr val="00B050"/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微軟正黑體" panose="020B0604030504040204" pitchFamily="34" charset="-120"/>
              </a:rPr>
              <a:t>台上演说，台下即时评量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23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894945" y="8845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en-US" altLang="zh-TW" sz="3200" dirty="0" err="1"/>
              <a:t>TronClass</a:t>
            </a:r>
            <a:r>
              <a:rPr lang="en-US" altLang="zh-TW" sz="3200" dirty="0"/>
              <a:t> </a:t>
            </a:r>
            <a:r>
              <a:rPr lang="zh-CN" altLang="en-US" sz="3200" dirty="0"/>
              <a:t>考勤管理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149064" y="90872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2CB1BC"/>
                </a:solidFill>
                <a:ea typeface="微軟正黑體" panose="020B0604030504040204" pitchFamily="34" charset="-120"/>
              </a:rPr>
              <a:t>多维度考勤解决方案</a:t>
            </a:r>
            <a:endParaRPr lang="en-US" altLang="zh-TW" sz="1600" dirty="0">
              <a:solidFill>
                <a:srgbClr val="2CB1BC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894945" y="1874285"/>
            <a:ext cx="5143373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多种考勤方式和终端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支持迟到、缺勤、请假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除了按照课堂考勤，老师可以随时自主发起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考勤成绩和课程总成绩挂钩，老师灵活设定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44487" y="5189423"/>
            <a:ext cx="1023799" cy="1318002"/>
            <a:chOff x="1044487" y="5189423"/>
            <a:chExt cx="1023799" cy="1318002"/>
          </a:xfrm>
        </p:grpSpPr>
        <p:pic>
          <p:nvPicPr>
            <p:cNvPr id="2" name="Picture 1" descr="雷达点名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866" y="5189423"/>
              <a:ext cx="553757" cy="55375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044487" y="5830020"/>
              <a:ext cx="1023799" cy="6774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algn="ctr" defTabSz="685800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zh-CN" altLang="en-US" sz="1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手机雷达自动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点名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70069" y="5195576"/>
            <a:ext cx="1562132" cy="1007226"/>
            <a:chOff x="2630036" y="5195576"/>
            <a:chExt cx="1562132" cy="1007226"/>
          </a:xfrm>
        </p:grpSpPr>
        <p:sp>
          <p:nvSpPr>
            <p:cNvPr id="17" name="Rectangle 16"/>
            <p:cNvSpPr/>
            <p:nvPr/>
          </p:nvSpPr>
          <p:spPr>
            <a:xfrm>
              <a:off x="2630036" y="5830020"/>
              <a:ext cx="1562132" cy="3727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algn="ctr" defTabSz="685800">
                <a:lnSpc>
                  <a:spcPct val="150000"/>
                </a:lnSpc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ROOMIS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" name="Picture 5" descr="ROOMI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89" y="5195576"/>
              <a:ext cx="444576" cy="46691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604001" y="5201858"/>
            <a:ext cx="1562133" cy="1000944"/>
            <a:chOff x="4392223" y="5201858"/>
            <a:chExt cx="1562133" cy="1000944"/>
          </a:xfrm>
        </p:grpSpPr>
        <p:sp>
          <p:nvSpPr>
            <p:cNvPr id="13" name="Rectangle 12"/>
            <p:cNvSpPr/>
            <p:nvPr/>
          </p:nvSpPr>
          <p:spPr>
            <a:xfrm>
              <a:off x="4392223" y="5830020"/>
              <a:ext cx="1562133" cy="3727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/>
            <a:p>
              <a:pPr algn="ctr" defTabSz="685800">
                <a:lnSpc>
                  <a:spcPct val="150000"/>
                </a:lnSpc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考勤机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Picture 6" descr="考勤机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966" y="5201858"/>
              <a:ext cx="470254" cy="4543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24" y="1640354"/>
            <a:ext cx="2465384" cy="437605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904" y="1640354"/>
            <a:ext cx="2465384" cy="437605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1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661483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TW" altLang="en-US" sz="3200" dirty="0"/>
              <a:t>智慧教室 </a:t>
            </a:r>
            <a:r>
              <a:rPr lang="en-US" altLang="zh-TW" sz="3200" dirty="0"/>
              <a:t>-</a:t>
            </a:r>
            <a:r>
              <a:rPr lang="zh-TW" altLang="en-US" sz="3200" dirty="0"/>
              <a:t>空间与环境管理部署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72981" y="1158940"/>
            <a:ext cx="9959522" cy="5419050"/>
            <a:chOff x="672981" y="1158940"/>
            <a:chExt cx="9959522" cy="541905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2189" y="1704626"/>
              <a:ext cx="6865328" cy="4873364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672981" y="1158940"/>
              <a:ext cx="9959522" cy="4590683"/>
              <a:chOff x="672981" y="1158940"/>
              <a:chExt cx="9959522" cy="4590683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2244896" y="3138449"/>
                <a:ext cx="3983151" cy="324463"/>
                <a:chOff x="2776230" y="2539194"/>
                <a:chExt cx="4014222" cy="326994"/>
              </a:xfrm>
            </p:grpSpPr>
            <p:cxnSp>
              <p:nvCxnSpPr>
                <p:cNvPr id="28" name="直線接點 27"/>
                <p:cNvCxnSpPr/>
                <p:nvPr/>
              </p:nvCxnSpPr>
              <p:spPr>
                <a:xfrm flipV="1">
                  <a:off x="6790452" y="2709714"/>
                  <a:ext cx="0" cy="156474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接點 28"/>
                <p:cNvCxnSpPr/>
                <p:nvPr/>
              </p:nvCxnSpPr>
              <p:spPr>
                <a:xfrm flipH="1">
                  <a:off x="3730480" y="2709714"/>
                  <a:ext cx="3057940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none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文字方塊 29"/>
                <p:cNvSpPr txBox="1"/>
                <p:nvPr/>
              </p:nvSpPr>
              <p:spPr>
                <a:xfrm>
                  <a:off x="2776230" y="2539194"/>
                  <a:ext cx="1584177" cy="310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219000" rtl="0"/>
                  <a:r>
                    <a:rPr lang="zh-TW" altLang="en-US" sz="1400" kern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自动录播</a:t>
                  </a:r>
                  <a:endParaRPr lang="zh-TW" altLang="en-US" sz="14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" name="群組 8"/>
              <p:cNvGrpSpPr/>
              <p:nvPr/>
            </p:nvGrpSpPr>
            <p:grpSpPr>
              <a:xfrm>
                <a:off x="7111367" y="1557975"/>
                <a:ext cx="3366825" cy="863188"/>
                <a:chOff x="7680662" y="946389"/>
                <a:chExt cx="3393088" cy="869921"/>
              </a:xfrm>
            </p:grpSpPr>
            <p:cxnSp>
              <p:nvCxnSpPr>
                <p:cNvPr id="24" name="直線接點 23"/>
                <p:cNvCxnSpPr/>
                <p:nvPr/>
              </p:nvCxnSpPr>
              <p:spPr>
                <a:xfrm flipV="1">
                  <a:off x="7680662" y="1096108"/>
                  <a:ext cx="0" cy="34293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接點 24"/>
                <p:cNvCxnSpPr/>
                <p:nvPr/>
              </p:nvCxnSpPr>
              <p:spPr>
                <a:xfrm flipH="1">
                  <a:off x="7680662" y="1095638"/>
                  <a:ext cx="1808912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文字方塊 25"/>
                <p:cNvSpPr txBox="1"/>
                <p:nvPr/>
              </p:nvSpPr>
              <p:spPr>
                <a:xfrm>
                  <a:off x="9489574" y="946389"/>
                  <a:ext cx="1584176" cy="310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219000" rtl="0"/>
                  <a:r>
                    <a:rPr lang="zh-TW" altLang="en-US" sz="1400" kern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投影机</a:t>
                  </a:r>
                  <a:endParaRPr lang="zh-TW" altLang="en-US" sz="14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27" name="直線接點 26"/>
                <p:cNvCxnSpPr/>
                <p:nvPr/>
              </p:nvCxnSpPr>
              <p:spPr>
                <a:xfrm flipV="1">
                  <a:off x="8948599" y="1101969"/>
                  <a:ext cx="0" cy="714341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群組 9"/>
              <p:cNvGrpSpPr/>
              <p:nvPr/>
            </p:nvGrpSpPr>
            <p:grpSpPr>
              <a:xfrm>
                <a:off x="6469404" y="1158940"/>
                <a:ext cx="2068421" cy="1257815"/>
                <a:chOff x="7033691" y="544241"/>
                <a:chExt cx="2084556" cy="1267626"/>
              </a:xfrm>
            </p:grpSpPr>
            <p:cxnSp>
              <p:nvCxnSpPr>
                <p:cNvPr id="21" name="直線接點 20"/>
                <p:cNvCxnSpPr/>
                <p:nvPr/>
              </p:nvCxnSpPr>
              <p:spPr>
                <a:xfrm flipV="1">
                  <a:off x="7033691" y="693490"/>
                  <a:ext cx="0" cy="1118377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接點 21"/>
                <p:cNvCxnSpPr/>
                <p:nvPr/>
              </p:nvCxnSpPr>
              <p:spPr>
                <a:xfrm flipH="1">
                  <a:off x="7033691" y="693490"/>
                  <a:ext cx="475184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oval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字方塊 22"/>
                <p:cNvSpPr txBox="1"/>
                <p:nvPr/>
              </p:nvSpPr>
              <p:spPr>
                <a:xfrm>
                  <a:off x="7534072" y="544241"/>
                  <a:ext cx="1584175" cy="310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219000" rtl="0"/>
                  <a:r>
                    <a:rPr lang="zh-TW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资讯</a:t>
                  </a:r>
                  <a:r>
                    <a:rPr lang="zh-TW" altLang="en-US" sz="1400" kern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讲桌</a:t>
                  </a:r>
                  <a:endParaRPr lang="zh-TW" altLang="en-US" sz="14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2904291" y="1578720"/>
                <a:ext cx="2214759" cy="784091"/>
                <a:chOff x="3440769" y="967295"/>
                <a:chExt cx="2232035" cy="790207"/>
              </a:xfrm>
            </p:grpSpPr>
            <p:cxnSp>
              <p:nvCxnSpPr>
                <p:cNvPr id="18" name="直線接點 17"/>
                <p:cNvCxnSpPr/>
                <p:nvPr/>
              </p:nvCxnSpPr>
              <p:spPr>
                <a:xfrm flipV="1">
                  <a:off x="5672804" y="1130192"/>
                  <a:ext cx="0" cy="62731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18"/>
                <p:cNvCxnSpPr/>
                <p:nvPr/>
              </p:nvCxnSpPr>
              <p:spPr>
                <a:xfrm flipH="1">
                  <a:off x="5027355" y="1130192"/>
                  <a:ext cx="645449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none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文字方塊 19"/>
                <p:cNvSpPr txBox="1"/>
                <p:nvPr/>
              </p:nvSpPr>
              <p:spPr>
                <a:xfrm>
                  <a:off x="3440769" y="967295"/>
                  <a:ext cx="1584176" cy="310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1219000" rtl="0"/>
                  <a:r>
                    <a:rPr lang="zh-TW" altLang="en-US" sz="1400" kern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书写墙面</a:t>
                  </a:r>
                  <a:endParaRPr lang="zh-TW" altLang="en-US" sz="14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672981" y="3537811"/>
                <a:ext cx="2518779" cy="307777"/>
                <a:chOff x="672981" y="3537811"/>
                <a:chExt cx="2518779" cy="307777"/>
              </a:xfrm>
            </p:grpSpPr>
            <p:cxnSp>
              <p:nvCxnSpPr>
                <p:cNvPr id="16" name="直線接點 15"/>
                <p:cNvCxnSpPr/>
                <p:nvPr/>
              </p:nvCxnSpPr>
              <p:spPr>
                <a:xfrm flipH="1">
                  <a:off x="1929889" y="3691700"/>
                  <a:ext cx="1261871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none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文字方塊 16"/>
                <p:cNvSpPr txBox="1"/>
                <p:nvPr/>
              </p:nvSpPr>
              <p:spPr>
                <a:xfrm>
                  <a:off x="672981" y="3537811"/>
                  <a:ext cx="157191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219000" rtl="0"/>
                  <a:r>
                    <a:rPr lang="en-US" altLang="zh-TW" sz="1400" kern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ROOMIS Air</a:t>
                  </a:r>
                  <a:endParaRPr lang="zh-TW" altLang="en-US" sz="14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3" name="群組 12"/>
              <p:cNvGrpSpPr/>
              <p:nvPr/>
            </p:nvGrpSpPr>
            <p:grpSpPr>
              <a:xfrm>
                <a:off x="7519921" y="5226403"/>
                <a:ext cx="3112582" cy="523220"/>
                <a:chOff x="7519921" y="5226403"/>
                <a:chExt cx="3112582" cy="523220"/>
              </a:xfrm>
            </p:grpSpPr>
            <p:cxnSp>
              <p:nvCxnSpPr>
                <p:cNvPr id="14" name="直線接點 13"/>
                <p:cNvCxnSpPr/>
                <p:nvPr/>
              </p:nvCxnSpPr>
              <p:spPr>
                <a:xfrm flipV="1">
                  <a:off x="7519921" y="5380292"/>
                  <a:ext cx="1261871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none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/>
                <p:cNvSpPr txBox="1"/>
                <p:nvPr/>
              </p:nvSpPr>
              <p:spPr>
                <a:xfrm>
                  <a:off x="8843376" y="5226403"/>
                  <a:ext cx="17891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219000" rtl="0"/>
                  <a:r>
                    <a:rPr lang="en-US" altLang="zh-TW" sz="1400" kern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ROOMIS</a:t>
                  </a:r>
                  <a:r>
                    <a:rPr lang="zh-TW" altLang="en-US" sz="1400" kern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endParaRPr lang="en-US" altLang="zh-TW" sz="1400" kern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l" defTabSz="1219000" rtl="0"/>
                  <a:r>
                    <a:rPr lang="zh-TW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电子班牌 </a:t>
                  </a:r>
                  <a:r>
                    <a:rPr lang="en-US" altLang="zh-TW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/ </a:t>
                  </a:r>
                  <a:r>
                    <a:rPr lang="zh-TW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刷卡考勤</a:t>
                  </a:r>
                  <a:endParaRPr lang="zh-TW" altLang="en-US" sz="14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1738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661479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TW" altLang="en-US" sz="3200" dirty="0"/>
              <a:t>智慧教室、互动教学</a:t>
            </a:r>
          </a:p>
        </p:txBody>
      </p:sp>
      <p:grpSp>
        <p:nvGrpSpPr>
          <p:cNvPr id="61" name="群組 60"/>
          <p:cNvGrpSpPr/>
          <p:nvPr/>
        </p:nvGrpSpPr>
        <p:grpSpPr>
          <a:xfrm>
            <a:off x="282360" y="2195520"/>
            <a:ext cx="5969448" cy="3940685"/>
            <a:chOff x="380916" y="2326092"/>
            <a:chExt cx="5969448" cy="39406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004" y="2722910"/>
              <a:ext cx="4992406" cy="3543867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380916" y="2326092"/>
              <a:ext cx="5969448" cy="1675430"/>
              <a:chOff x="2800804" y="544241"/>
              <a:chExt cx="8272946" cy="2321947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2800804" y="2219726"/>
                <a:ext cx="3989648" cy="646462"/>
                <a:chOff x="2800804" y="2219726"/>
                <a:chExt cx="3989648" cy="646462"/>
              </a:xfrm>
            </p:grpSpPr>
            <p:cxnSp>
              <p:nvCxnSpPr>
                <p:cNvPr id="38" name="直線接點 37"/>
                <p:cNvCxnSpPr/>
                <p:nvPr/>
              </p:nvCxnSpPr>
              <p:spPr>
                <a:xfrm flipV="1">
                  <a:off x="6790452" y="2709714"/>
                  <a:ext cx="0" cy="156474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>
                <a:xfrm flipH="1">
                  <a:off x="3730480" y="2709714"/>
                  <a:ext cx="3057940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none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文字方塊 39"/>
                <p:cNvSpPr txBox="1"/>
                <p:nvPr/>
              </p:nvSpPr>
              <p:spPr>
                <a:xfrm>
                  <a:off x="2800804" y="2219726"/>
                  <a:ext cx="1584177" cy="4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219000" rtl="0"/>
                  <a:r>
                    <a:rPr lang="zh-TW" altLang="en-US" sz="1400" kern="12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自动录播</a:t>
                  </a:r>
                  <a:endParaRPr lang="zh-TW" altLang="en-US" sz="1400" kern="1200" dirty="0">
                    <a:solidFill>
                      <a:prstClr val="white">
                        <a:lumMod val="50000"/>
                      </a:prst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7" name="群組 6"/>
              <p:cNvGrpSpPr/>
              <p:nvPr/>
            </p:nvGrpSpPr>
            <p:grpSpPr>
              <a:xfrm>
                <a:off x="7680662" y="946389"/>
                <a:ext cx="3393088" cy="869921"/>
                <a:chOff x="7680662" y="946389"/>
                <a:chExt cx="3393088" cy="869921"/>
              </a:xfrm>
            </p:grpSpPr>
            <p:cxnSp>
              <p:nvCxnSpPr>
                <p:cNvPr id="33" name="直線接點 32"/>
                <p:cNvCxnSpPr/>
                <p:nvPr/>
              </p:nvCxnSpPr>
              <p:spPr>
                <a:xfrm flipV="1">
                  <a:off x="7680662" y="1096108"/>
                  <a:ext cx="0" cy="34293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 flipH="1">
                  <a:off x="7680662" y="1095638"/>
                  <a:ext cx="1808912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字方塊 34"/>
                <p:cNvSpPr txBox="1"/>
                <p:nvPr/>
              </p:nvSpPr>
              <p:spPr>
                <a:xfrm>
                  <a:off x="9489574" y="946389"/>
                  <a:ext cx="1584176" cy="4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219000" rtl="0"/>
                  <a:r>
                    <a:rPr lang="zh-TW" altLang="en-US" sz="1400" kern="12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投影机</a:t>
                  </a:r>
                  <a:endParaRPr lang="zh-TW" altLang="en-US" sz="1400" kern="1200" dirty="0">
                    <a:solidFill>
                      <a:prstClr val="white">
                        <a:lumMod val="50000"/>
                      </a:prst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36" name="直線接點 35"/>
                <p:cNvCxnSpPr/>
                <p:nvPr/>
              </p:nvCxnSpPr>
              <p:spPr>
                <a:xfrm flipV="1">
                  <a:off x="8948599" y="1101969"/>
                  <a:ext cx="0" cy="714341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群組 7"/>
              <p:cNvGrpSpPr/>
              <p:nvPr/>
            </p:nvGrpSpPr>
            <p:grpSpPr>
              <a:xfrm>
                <a:off x="7033691" y="544241"/>
                <a:ext cx="2084556" cy="1267626"/>
                <a:chOff x="7033691" y="544241"/>
                <a:chExt cx="2084556" cy="1267626"/>
              </a:xfrm>
            </p:grpSpPr>
            <p:cxnSp>
              <p:nvCxnSpPr>
                <p:cNvPr id="29" name="直線接點 28"/>
                <p:cNvCxnSpPr/>
                <p:nvPr/>
              </p:nvCxnSpPr>
              <p:spPr>
                <a:xfrm flipV="1">
                  <a:off x="7033691" y="693490"/>
                  <a:ext cx="0" cy="1118377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 flipH="1">
                  <a:off x="7033691" y="693490"/>
                  <a:ext cx="475184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oval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文字方塊 30"/>
                <p:cNvSpPr txBox="1"/>
                <p:nvPr/>
              </p:nvSpPr>
              <p:spPr>
                <a:xfrm>
                  <a:off x="7534072" y="544241"/>
                  <a:ext cx="1584175" cy="4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219000" rtl="0"/>
                  <a:r>
                    <a:rPr lang="zh-TW" altLang="en-US" sz="14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资讯</a:t>
                  </a:r>
                  <a:r>
                    <a:rPr lang="zh-TW" altLang="en-US" sz="1400" kern="12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讲桌</a:t>
                  </a:r>
                  <a:endParaRPr lang="zh-TW" altLang="en-US" sz="1400" kern="1200" dirty="0">
                    <a:solidFill>
                      <a:prstClr val="white">
                        <a:lumMod val="50000"/>
                      </a:prst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0" name="群組 9"/>
              <p:cNvGrpSpPr/>
              <p:nvPr/>
            </p:nvGrpSpPr>
            <p:grpSpPr>
              <a:xfrm>
                <a:off x="3440769" y="967295"/>
                <a:ext cx="2232035" cy="790207"/>
                <a:chOff x="3440769" y="967295"/>
                <a:chExt cx="2232035" cy="790207"/>
              </a:xfrm>
            </p:grpSpPr>
            <p:cxnSp>
              <p:nvCxnSpPr>
                <p:cNvPr id="21" name="直線接點 20"/>
                <p:cNvCxnSpPr/>
                <p:nvPr/>
              </p:nvCxnSpPr>
              <p:spPr>
                <a:xfrm flipV="1">
                  <a:off x="5672804" y="1130192"/>
                  <a:ext cx="0" cy="62731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接點 21"/>
                <p:cNvCxnSpPr/>
                <p:nvPr/>
              </p:nvCxnSpPr>
              <p:spPr>
                <a:xfrm flipH="1">
                  <a:off x="5027355" y="1130192"/>
                  <a:ext cx="645449" cy="0"/>
                </a:xfrm>
                <a:prstGeom prst="line">
                  <a:avLst/>
                </a:prstGeom>
                <a:ln>
                  <a:solidFill>
                    <a:srgbClr val="F43A97"/>
                  </a:solidFill>
                  <a:headEnd type="none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字方塊 22"/>
                <p:cNvSpPr txBox="1"/>
                <p:nvPr/>
              </p:nvSpPr>
              <p:spPr>
                <a:xfrm>
                  <a:off x="3440769" y="967295"/>
                  <a:ext cx="1584176" cy="426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1219000" rtl="0"/>
                  <a:r>
                    <a:rPr lang="zh-TW" altLang="en-US" sz="1400" kern="12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书写墙面</a:t>
                  </a:r>
                  <a:endParaRPr lang="zh-TW" altLang="en-US" sz="1400" kern="1200" dirty="0">
                    <a:solidFill>
                      <a:prstClr val="white">
                        <a:lumMod val="50000"/>
                      </a:prst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</p:grpSp>
      <p:sp>
        <p:nvSpPr>
          <p:cNvPr id="54" name="Shape 1569"/>
          <p:cNvSpPr/>
          <p:nvPr/>
        </p:nvSpPr>
        <p:spPr>
          <a:xfrm>
            <a:off x="6504305" y="1910588"/>
            <a:ext cx="4899038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>
                <a:solidFill>
                  <a:srgbClr val="323445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纪录教师授课过程，自动上传至平台，方便学生复习</a:t>
            </a:r>
            <a:endParaRPr lang="zh-TW" altLang="en-US" sz="2400" b="1" dirty="0">
              <a:solidFill>
                <a:srgbClr val="FE48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6156799" y="2768823"/>
            <a:ext cx="5587387" cy="2682568"/>
            <a:chOff x="6156799" y="2768823"/>
            <a:chExt cx="5587387" cy="2682568"/>
          </a:xfrm>
        </p:grpSpPr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8661" y="2971744"/>
              <a:ext cx="5510327" cy="247964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6156799" y="3477863"/>
              <a:ext cx="2833510" cy="1630585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>
                <a:ea typeface="微軟正黑體" panose="020B0604030504040204" pitchFamily="34" charset="-120"/>
              </a:endParaRPr>
            </a:p>
          </p:txBody>
        </p:sp>
        <p:sp>
          <p:nvSpPr>
            <p:cNvPr id="56" name="向右箭號 55"/>
            <p:cNvSpPr/>
            <p:nvPr/>
          </p:nvSpPr>
          <p:spPr>
            <a:xfrm rot="16200000">
              <a:off x="7964205" y="3237359"/>
              <a:ext cx="258419" cy="187249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67">
                <a:ea typeface="微軟正黑體" panose="020B0604030504040204" pitchFamily="34" charset="-12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7381924" y="2773506"/>
              <a:ext cx="1601653" cy="37965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微軟正黑體" panose="020B0604030504040204" pitchFamily="34" charset="-120"/>
                  <a:cs typeface="Segoe UI Light" panose="020B0502040204020203" pitchFamily="34" charset="0"/>
                </a:rPr>
                <a:t>IP CAM </a:t>
              </a:r>
              <a:r>
                <a:rPr lang="zh-TW" altLang="en-US" sz="1867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微軟正黑體" panose="020B0604030504040204" pitchFamily="34" charset="-120"/>
                  <a:cs typeface="Segoe UI Light" panose="020B0502040204020203" pitchFamily="34" charset="0"/>
                </a:rPr>
                <a:t>录制</a:t>
              </a:r>
              <a:endParaRPr lang="zh-TW" altLang="en-US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  <a:cs typeface="Segoe UI Light" panose="020B0502040204020203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9070847" y="3474536"/>
              <a:ext cx="2673339" cy="163391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67">
                <a:ea typeface="微軟正黑體" panose="020B0604030504040204" pitchFamily="34" charset="-120"/>
              </a:endParaRPr>
            </a:p>
          </p:txBody>
        </p:sp>
        <p:sp>
          <p:nvSpPr>
            <p:cNvPr id="59" name="向右箭號 58"/>
            <p:cNvSpPr/>
            <p:nvPr/>
          </p:nvSpPr>
          <p:spPr>
            <a:xfrm rot="16200000">
              <a:off x="9658626" y="3229727"/>
              <a:ext cx="259200" cy="18720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67">
                <a:ea typeface="微軟正黑體" panose="020B0604030504040204" pitchFamily="34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9223286" y="2768823"/>
              <a:ext cx="1601653" cy="379656"/>
            </a:xfrm>
            <a:prstGeom prst="rect">
              <a:avLst/>
            </a:prstGeom>
            <a:noFill/>
            <a:ln w="28575">
              <a:solidFill>
                <a:srgbClr val="78BE1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67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微軟正黑體" panose="020B0604030504040204" pitchFamily="34" charset="-120"/>
                  <a:cs typeface="Segoe UI Light" panose="020B0502040204020203" pitchFamily="34" charset="0"/>
                </a:rPr>
                <a:t>电脑画面</a:t>
              </a:r>
              <a:endParaRPr lang="zh-TW" altLang="en-US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8029390" y="5721077"/>
            <a:ext cx="2082914" cy="466212"/>
            <a:chOff x="8054888" y="5669570"/>
            <a:chExt cx="2082914" cy="466212"/>
          </a:xfrm>
        </p:grpSpPr>
        <p:sp>
          <p:nvSpPr>
            <p:cNvPr id="9" name="圓角矩形 8"/>
            <p:cNvSpPr/>
            <p:nvPr/>
          </p:nvSpPr>
          <p:spPr>
            <a:xfrm>
              <a:off x="8054888" y="5669570"/>
              <a:ext cx="2082914" cy="46621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8741718" y="5722587"/>
              <a:ext cx="8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TW" dirty="0"/>
                <a:t>After</a:t>
              </a:r>
              <a:endParaRPr lang="zh-TW" altLang="en-US" dirty="0"/>
            </a:p>
          </p:txBody>
        </p:sp>
      </p:grpSp>
      <p:cxnSp>
        <p:nvCxnSpPr>
          <p:cNvPr id="41" name="直線接點 40"/>
          <p:cNvCxnSpPr/>
          <p:nvPr/>
        </p:nvCxnSpPr>
        <p:spPr>
          <a:xfrm>
            <a:off x="4073138" y="5272199"/>
            <a:ext cx="645241" cy="0"/>
          </a:xfrm>
          <a:prstGeom prst="line">
            <a:avLst/>
          </a:prstGeom>
          <a:ln>
            <a:solidFill>
              <a:srgbClr val="F43A97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741253" y="5105471"/>
            <a:ext cx="13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000" rtl="0"/>
            <a:r>
              <a:rPr lang="en-US" altLang="zh-TW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ROOMIS</a:t>
            </a:r>
            <a:endParaRPr lang="zh-TW" altLang="en-US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77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583657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en-US" altLang="zh-TW" sz="3200" dirty="0" err="1"/>
              <a:t>iLesson</a:t>
            </a:r>
            <a:r>
              <a:rPr lang="en-US" altLang="zh-TW" sz="3200" dirty="0"/>
              <a:t> </a:t>
            </a:r>
            <a:r>
              <a:rPr lang="zh-TW" altLang="en-US" sz="3200" dirty="0"/>
              <a:t>课堂录播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4294967295"/>
          </p:nvPr>
        </p:nvSpPr>
        <p:spPr>
          <a:xfrm>
            <a:off x="6200775" y="1074738"/>
            <a:ext cx="5991225" cy="5472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 algn="l" defTabSz="685800" rtl="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全自动录制数位内容，无须手动启动录制</a:t>
            </a:r>
            <a:r>
              <a:rPr lang="en-US" altLang="zh-TW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marL="171450" indent="-171450" algn="l" defTabSz="685800" rtl="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自动转</a:t>
            </a:r>
            <a:r>
              <a:rPr lang="zh-TW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至</a:t>
            </a:r>
            <a:r>
              <a:rPr lang="zh-TW" alt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教师资源库，由教师自行决定是否开放观看</a:t>
            </a:r>
            <a:endParaRPr lang="zh-TW" altLang="en-US" sz="1800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481111"/>
            <a:ext cx="9003410" cy="4081689"/>
          </a:xfrm>
          <a:prstGeom prst="rect">
            <a:avLst/>
          </a:prstGeom>
          <a:ln>
            <a:noFill/>
          </a:ln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719403" y="1047815"/>
            <a:ext cx="8091223" cy="4397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zh-TW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高画质</a:t>
            </a:r>
            <a:r>
              <a:rPr lang="en-US" altLang="zh-TW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(1080p)</a:t>
            </a:r>
            <a:r>
              <a:rPr lang="zh-TW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，一次纪录，多次观看</a:t>
            </a:r>
          </a:p>
          <a:p>
            <a:pPr>
              <a:spcBef>
                <a:spcPts val="1200"/>
              </a:spcBef>
            </a:pPr>
            <a:r>
              <a:rPr lang="zh-TW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多元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管道 </a:t>
            </a:r>
            <a:r>
              <a:rPr lang="en-US" altLang="zh-TW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电脑、平板、手机</a:t>
            </a:r>
            <a:r>
              <a:rPr lang="en-US" altLang="zh-TW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zh-TW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58800" y="2530566"/>
            <a:ext cx="2950580" cy="33230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ea typeface="微軟正黑體" panose="020B0604030504040204" pitchFamily="34" charset="-120"/>
              </a:rPr>
              <a:t> </a:t>
            </a:r>
            <a:endParaRPr lang="zh-TW" altLang="en-US" sz="3200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70685" y="2070080"/>
            <a:ext cx="1801492" cy="3796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  <a:cs typeface="Segoe UI Light" panose="020B0502040204020203" pitchFamily="34" charset="0"/>
              </a:rPr>
              <a:t>IP CAM </a:t>
            </a:r>
            <a:r>
              <a:rPr lang="zh-TW" altLang="en-US" sz="18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  <a:cs typeface="Segoe UI Light" panose="020B0502040204020203" pitchFamily="34" charset="0"/>
              </a:rPr>
              <a:t>录制</a:t>
            </a:r>
            <a:endParaRPr lang="zh-TW" altLang="en-US" sz="1867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12675" y="2528989"/>
            <a:ext cx="5878963" cy="332465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67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51410" y="2070080"/>
            <a:ext cx="1801492" cy="379656"/>
          </a:xfrm>
          <a:prstGeom prst="rect">
            <a:avLst/>
          </a:prstGeom>
          <a:noFill/>
          <a:ln w="28575">
            <a:solidFill>
              <a:srgbClr val="78B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  <a:cs typeface="Segoe UI Light" panose="020B0502040204020203" pitchFamily="34" charset="0"/>
              </a:rPr>
              <a:t>电脑画面</a:t>
            </a:r>
            <a:endParaRPr lang="zh-TW" altLang="en-US" sz="1867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403" y="251728"/>
            <a:ext cx="10862997" cy="58477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CN" altLang="en-US" sz="3200" dirty="0" smtClean="0"/>
              <a:t>为什么需要将</a:t>
            </a:r>
            <a:r>
              <a:rPr lang="en-US" altLang="zh-CN" sz="3200" dirty="0" smtClean="0"/>
              <a:t>MOOC</a:t>
            </a:r>
            <a:r>
              <a:rPr lang="zh-CN" altLang="en-US" sz="3200" dirty="0" smtClean="0"/>
              <a:t>资源转化为有效学习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6" name="Shape 48"/>
          <p:cNvSpPr/>
          <p:nvPr/>
        </p:nvSpPr>
        <p:spPr>
          <a:xfrm>
            <a:off x="840251" y="1586307"/>
            <a:ext cx="2988394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285750" lvl="0" indent="-285750" algn="l" defTabSz="45720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D7517D"/>
                </a:solidFill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MOOC比例 &lt; 4</a:t>
            </a:r>
            <a:r>
              <a:rPr sz="2000" dirty="0" smtClean="0">
                <a:solidFill>
                  <a:srgbClr val="D7517D"/>
                </a:solidFill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%</a:t>
            </a:r>
            <a:endParaRPr sz="2000" dirty="0">
              <a:solidFill>
                <a:srgbClr val="D7517D"/>
              </a:solidFill>
              <a:latin typeface="Microsoft JhengHei" charset="-120"/>
              <a:ea typeface="Microsoft JhengHei" charset="-120"/>
              <a:cs typeface="Microsoft JhengHei" charset="-120"/>
              <a:sym typeface="Helvetica"/>
            </a:endParaRP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清华大学 4.0%</a:t>
            </a: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上海交通大学 1.7%</a:t>
            </a: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北京师范大学 1.2%</a:t>
            </a: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北京大学 0.6%</a:t>
            </a: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复旦大学 0.1%</a:t>
            </a:r>
          </a:p>
        </p:txBody>
      </p:sp>
      <p:sp>
        <p:nvSpPr>
          <p:cNvPr id="8" name="Shape 49"/>
          <p:cNvSpPr/>
          <p:nvPr/>
        </p:nvSpPr>
        <p:spPr>
          <a:xfrm>
            <a:off x="4229024" y="1586307"/>
            <a:ext cx="3293005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285750" lvl="0" indent="-285750" algn="l" defTabSz="45720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D7517D"/>
                </a:solidFill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低完课率、</a:t>
            </a:r>
            <a:r>
              <a:rPr sz="2000" dirty="0" smtClean="0">
                <a:solidFill>
                  <a:srgbClr val="D7517D"/>
                </a:solidFill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无持续性收入</a:t>
            </a:r>
            <a:endParaRPr sz="2000" dirty="0">
              <a:solidFill>
                <a:srgbClr val="D7517D"/>
              </a:solidFill>
              <a:latin typeface="Microsoft JhengHei" charset="-120"/>
              <a:ea typeface="Microsoft JhengHei" charset="-120"/>
              <a:cs typeface="Microsoft JhengHei" charset="-120"/>
              <a:sym typeface="Helvetica"/>
            </a:endParaRP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学堂在线完课率 5% -7%</a:t>
            </a: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 MOOC中文用户仅有2%曾支付費用，且过半数的支付金额在人民币101-300元间。</a:t>
            </a:r>
          </a:p>
        </p:txBody>
      </p:sp>
      <p:sp>
        <p:nvSpPr>
          <p:cNvPr id="9" name="Shape 50"/>
          <p:cNvSpPr/>
          <p:nvPr/>
        </p:nvSpPr>
        <p:spPr>
          <a:xfrm>
            <a:off x="8368420" y="1586307"/>
            <a:ext cx="3497009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285750" lvl="0" indent="-285750" algn="l" defTabSz="45720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 dirty="0" smtClean="0">
                <a:solidFill>
                  <a:srgbClr val="D7517D"/>
                </a:solidFill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其他问题</a:t>
            </a:r>
            <a:endParaRPr sz="2000" dirty="0">
              <a:solidFill>
                <a:srgbClr val="D7517D"/>
              </a:solidFill>
              <a:latin typeface="Microsoft JhengHei" charset="-120"/>
              <a:ea typeface="Microsoft JhengHei" charset="-120"/>
              <a:cs typeface="Microsoft JhengHei" charset="-120"/>
              <a:sym typeface="Helvetica"/>
            </a:endParaRP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 smtClean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用户可以投入的时间有限</a:t>
            </a:r>
            <a:endParaRPr sz="2000" dirty="0">
              <a:latin typeface="Microsoft JhengHei" charset="-120"/>
              <a:ea typeface="Microsoft JhengHei" charset="-120"/>
              <a:cs typeface="Microsoft JhengHei" charset="-120"/>
              <a:sym typeface="Helvetica"/>
            </a:endParaRP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 smtClean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很难找到学习伙伴交流</a:t>
            </a:r>
            <a:endParaRPr lang="en-US" sz="2000" dirty="0" smtClean="0">
              <a:latin typeface="Microsoft JhengHei" charset="-120"/>
              <a:ea typeface="Microsoft JhengHei" charset="-120"/>
              <a:cs typeface="Microsoft JhengHei" charset="-120"/>
              <a:sym typeface="Helvetica"/>
            </a:endParaRP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 smtClean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老师教学方法没有吸引力</a:t>
            </a:r>
            <a:endParaRPr lang="en-US" sz="2000" dirty="0" smtClean="0">
              <a:latin typeface="Microsoft JhengHei" charset="-120"/>
              <a:ea typeface="Microsoft JhengHei" charset="-120"/>
              <a:cs typeface="Microsoft JhengHei" charset="-120"/>
              <a:sym typeface="Helvetica"/>
            </a:endParaRP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在线学习效果不佳</a:t>
            </a:r>
            <a:endParaRPr lang="en-US" altLang="zh-CN" sz="2000" dirty="0" smtClean="0">
              <a:latin typeface="Microsoft JhengHei" charset="-120"/>
              <a:ea typeface="Microsoft JhengHei" charset="-120"/>
              <a:cs typeface="Microsoft JhengHei" charset="-120"/>
              <a:sym typeface="Helvetica"/>
            </a:endParaRP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缺乏有效的成果认证</a:t>
            </a:r>
            <a:endParaRPr lang="en-US" altLang="zh-CN" sz="2000" dirty="0">
              <a:latin typeface="Microsoft JhengHei" charset="-120"/>
              <a:ea typeface="Microsoft JhengHei" charset="-120"/>
              <a:cs typeface="Microsoft JhengHei" charset="-120"/>
              <a:sym typeface="Helvetica"/>
            </a:endParaRPr>
          </a:p>
          <a:p>
            <a:pPr marL="187157" lvl="0" indent="-187157" algn="l" defTabSz="4572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altLang="zh-CN" sz="2000" dirty="0" smtClean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MOOC</a:t>
            </a:r>
            <a:r>
              <a:rPr lang="zh-CN" altLang="en-US" sz="2000" dirty="0" smtClean="0">
                <a:latin typeface="Microsoft JhengHei" charset="-120"/>
                <a:ea typeface="Microsoft JhengHei" charset="-120"/>
                <a:cs typeface="Microsoft JhengHei" charset="-120"/>
                <a:sym typeface="Helvetica"/>
              </a:rPr>
              <a:t>平台资源缺乏共享</a:t>
            </a:r>
            <a:endParaRPr lang="en-US" altLang="zh-CN" sz="2000" dirty="0" smtClean="0">
              <a:latin typeface="Microsoft JhengHei" charset="-120"/>
              <a:ea typeface="Microsoft JhengHei" charset="-120"/>
              <a:cs typeface="Microsoft JhengHei" charset="-12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911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694987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zh-CN" altLang="en-US" sz="3200" dirty="0"/>
              <a:t>学习效果评估 </a:t>
            </a:r>
            <a:r>
              <a:rPr lang="en-US" altLang="zh-CN" sz="3200" dirty="0"/>
              <a:t>· </a:t>
            </a:r>
            <a:r>
              <a:rPr lang="zh-CN" altLang="en-US" sz="3200" dirty="0"/>
              <a:t>持续性的学习与评价管理</a:t>
            </a:r>
            <a:endParaRPr lang="zh-TW" altLang="en-US" sz="3200" dirty="0"/>
          </a:p>
        </p:txBody>
      </p:sp>
      <p:sp>
        <p:nvSpPr>
          <p:cNvPr id="8" name="Shape 114"/>
          <p:cNvSpPr/>
          <p:nvPr/>
        </p:nvSpPr>
        <p:spPr>
          <a:xfrm>
            <a:off x="2497566" y="3763709"/>
            <a:ext cx="8207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测</a:t>
            </a:r>
            <a:r>
              <a:rPr lang="zh-TW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验</a:t>
            </a:r>
            <a:endParaRPr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Shape 120"/>
          <p:cNvSpPr/>
          <p:nvPr/>
        </p:nvSpPr>
        <p:spPr>
          <a:xfrm>
            <a:off x="5395759" y="3763704"/>
            <a:ext cx="8207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作业</a:t>
            </a:r>
            <a:endParaRPr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Shape 127"/>
          <p:cNvSpPr/>
          <p:nvPr/>
        </p:nvSpPr>
        <p:spPr>
          <a:xfrm>
            <a:off x="8337776" y="3763709"/>
            <a:ext cx="8207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成绩</a:t>
            </a:r>
            <a:endParaRPr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Shape 146"/>
          <p:cNvSpPr/>
          <p:nvPr/>
        </p:nvSpPr>
        <p:spPr>
          <a:xfrm>
            <a:off x="1601412" y="4608805"/>
            <a:ext cx="2613041" cy="1709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2700">
                <a:solidFill>
                  <a:srgbClr val="77B941"/>
                </a:solidFill>
              </a:defRPr>
            </a:lvl1pPr>
          </a:lstStyle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77BA4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题库资源管理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77BA4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在线即测即评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77BA4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错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题及时巩固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77BA4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手机随堂测试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53578" y="4608805"/>
            <a:ext cx="3170180" cy="1699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59B0E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多样化成绩来源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59B0E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自动化成绩统计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>
              <a:lnSpc>
                <a:spcPct val="120000"/>
              </a:lnSpc>
              <a:spcBef>
                <a:spcPts val="800"/>
              </a:spcBef>
              <a:buClr>
                <a:srgbClr val="59B0E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多维度成绩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分析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59B0E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灵活评价自动上报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Shape 146"/>
          <p:cNvSpPr/>
          <p:nvPr/>
        </p:nvSpPr>
        <p:spPr>
          <a:xfrm>
            <a:off x="4549780" y="4608805"/>
            <a:ext cx="2613041" cy="1709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2700">
                <a:solidFill>
                  <a:srgbClr val="77B941"/>
                </a:solidFill>
              </a:defRPr>
            </a:lvl1pPr>
          </a:lstStyle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77BA4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多种作业模式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77BA4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灵活作业提交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77BA4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易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用作业批改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 algn="ctr">
              <a:lnSpc>
                <a:spcPct val="120000"/>
              </a:lnSpc>
              <a:spcBef>
                <a:spcPts val="800"/>
              </a:spcBef>
              <a:buClr>
                <a:srgbClr val="59B0E1"/>
              </a:buClr>
              <a:buSzPct val="80000"/>
              <a:defRPr sz="1800">
                <a:solidFill>
                  <a:srgbClr val="000000"/>
                </a:solidFill>
              </a:defRPr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Rubric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评分量规</a:t>
            </a:r>
          </a:p>
        </p:txBody>
      </p:sp>
      <p:grpSp>
        <p:nvGrpSpPr>
          <p:cNvPr id="5" name="Group 113"/>
          <p:cNvGrpSpPr/>
          <p:nvPr/>
        </p:nvGrpSpPr>
        <p:grpSpPr>
          <a:xfrm>
            <a:off x="2167316" y="1738904"/>
            <a:ext cx="1539961" cy="1505583"/>
            <a:chOff x="-145144" y="-178115"/>
            <a:chExt cx="2108340" cy="2286453"/>
          </a:xfrm>
        </p:grpSpPr>
        <p:pic>
          <p:nvPicPr>
            <p:cNvPr id="6" name="测试.png"/>
            <p:cNvPicPr/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290" y="645572"/>
              <a:ext cx="717470" cy="880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Shape 112"/>
            <p:cNvSpPr/>
            <p:nvPr/>
          </p:nvSpPr>
          <p:spPr>
            <a:xfrm>
              <a:off x="-145144" y="-178115"/>
              <a:ext cx="2108340" cy="228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01600" cap="flat">
              <a:solidFill>
                <a:srgbClr val="FFC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sp>
        <p:nvSpPr>
          <p:cNvPr id="9" name="Shape 116"/>
          <p:cNvSpPr/>
          <p:nvPr/>
        </p:nvSpPr>
        <p:spPr>
          <a:xfrm>
            <a:off x="4070940" y="2550339"/>
            <a:ext cx="702829" cy="0"/>
          </a:xfrm>
          <a:prstGeom prst="line">
            <a:avLst/>
          </a:prstGeom>
          <a:noFill/>
          <a:ln w="88900" cap="flat">
            <a:solidFill>
              <a:schemeClr val="tx1">
                <a:lumMod val="50000"/>
                <a:lumOff val="50000"/>
              </a:schemeClr>
            </a:solidFill>
            <a:prstDash val="sysDot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600"/>
            </a:pPr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0" name="Group 119"/>
          <p:cNvGrpSpPr/>
          <p:nvPr/>
        </p:nvGrpSpPr>
        <p:grpSpPr>
          <a:xfrm>
            <a:off x="5041967" y="1738906"/>
            <a:ext cx="1539964" cy="1505583"/>
            <a:chOff x="0" y="-178113"/>
            <a:chExt cx="2108340" cy="2286453"/>
          </a:xfrm>
        </p:grpSpPr>
        <p:pic>
          <p:nvPicPr>
            <p:cNvPr id="11" name="作业.png"/>
            <p:cNvPicPr/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300" y="677073"/>
              <a:ext cx="817194" cy="81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118"/>
            <p:cNvSpPr/>
            <p:nvPr/>
          </p:nvSpPr>
          <p:spPr>
            <a:xfrm>
              <a:off x="0" y="-178113"/>
              <a:ext cx="2108340" cy="228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01600" cap="flat">
              <a:solidFill>
                <a:srgbClr val="92D05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pSp>
        <p:nvGrpSpPr>
          <p:cNvPr id="14" name="Group 126"/>
          <p:cNvGrpSpPr/>
          <p:nvPr/>
        </p:nvGrpSpPr>
        <p:grpSpPr>
          <a:xfrm>
            <a:off x="7989607" y="1738906"/>
            <a:ext cx="1539963" cy="1505583"/>
            <a:chOff x="254002" y="-178113"/>
            <a:chExt cx="2108340" cy="2286453"/>
          </a:xfrm>
        </p:grpSpPr>
        <p:pic>
          <p:nvPicPr>
            <p:cNvPr id="15" name="成绩.png"/>
            <p:cNvPicPr/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6808" y="614072"/>
              <a:ext cx="542729" cy="880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Shape 125"/>
            <p:cNvSpPr/>
            <p:nvPr/>
          </p:nvSpPr>
          <p:spPr>
            <a:xfrm>
              <a:off x="254002" y="-178113"/>
              <a:ext cx="2108340" cy="228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01600" cap="flat">
              <a:solidFill>
                <a:srgbClr val="74BFE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sp>
        <p:nvSpPr>
          <p:cNvPr id="21" name="Shape 116"/>
          <p:cNvSpPr/>
          <p:nvPr/>
        </p:nvSpPr>
        <p:spPr>
          <a:xfrm>
            <a:off x="6931916" y="2550339"/>
            <a:ext cx="732932" cy="0"/>
          </a:xfrm>
          <a:prstGeom prst="line">
            <a:avLst/>
          </a:prstGeom>
          <a:noFill/>
          <a:ln w="88900" cap="flat">
            <a:solidFill>
              <a:schemeClr val="tx1">
                <a:lumMod val="50000"/>
                <a:lumOff val="50000"/>
              </a:schemeClr>
            </a:solidFill>
            <a:prstDash val="sysDot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600"/>
            </a:pPr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67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770709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zh-CN" altLang="en-US" sz="3200" dirty="0"/>
              <a:t>线上测</a:t>
            </a:r>
            <a:r>
              <a:rPr lang="zh-TW" altLang="en-US" sz="3200" dirty="0"/>
              <a:t>验，</a:t>
            </a:r>
            <a:r>
              <a:rPr lang="zh-CN" altLang="en-US" sz="3200" dirty="0"/>
              <a:t>即测即评</a:t>
            </a:r>
            <a:r>
              <a:rPr lang="zh-TW" altLang="en-US" sz="3200" dirty="0"/>
              <a:t>，随堂测验</a:t>
            </a:r>
          </a:p>
        </p:txBody>
      </p:sp>
      <p:sp>
        <p:nvSpPr>
          <p:cNvPr id="11" name="Shape 132"/>
          <p:cNvSpPr/>
          <p:nvPr/>
        </p:nvSpPr>
        <p:spPr>
          <a:xfrm>
            <a:off x="2149937" y="1186490"/>
            <a:ext cx="5297596" cy="783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lvl="0" indent="-280736" algn="l">
              <a:lnSpc>
                <a:spcPct val="120000"/>
              </a:lnSpc>
              <a:spcBef>
                <a:spcPts val="1500"/>
              </a:spcBef>
              <a:buClr>
                <a:srgbClr val="77BA41"/>
              </a:buClr>
              <a:buSzPct val="80000"/>
              <a:buChar char="•"/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丰富的题型支持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 marL="280736" lvl="0" indent="-280736" algn="l">
              <a:lnSpc>
                <a:spcPct val="120000"/>
              </a:lnSpc>
              <a:spcBef>
                <a:spcPts val="1500"/>
              </a:spcBef>
              <a:buClr>
                <a:srgbClr val="77BA41"/>
              </a:buClr>
              <a:buSzPct val="80000"/>
              <a:buChar char="•"/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多次答题控制，多种记分策略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12" name="Shape 135"/>
          <p:cNvSpPr/>
          <p:nvPr/>
        </p:nvSpPr>
        <p:spPr>
          <a:xfrm>
            <a:off x="6461760" y="1083897"/>
            <a:ext cx="2848216" cy="88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6" lvl="0" indent="-280736" algn="l">
              <a:lnSpc>
                <a:spcPct val="120000"/>
              </a:lnSpc>
              <a:spcBef>
                <a:spcPts val="1500"/>
              </a:spcBef>
              <a:buClr>
                <a:srgbClr val="77BA41"/>
              </a:buClr>
              <a:buSzPct val="80000"/>
              <a:buChar char="•"/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个性化错题辅导，方便复习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 marL="280736" lvl="0" indent="-280736" algn="l">
              <a:lnSpc>
                <a:spcPct val="120000"/>
              </a:lnSpc>
              <a:spcBef>
                <a:spcPts val="1500"/>
              </a:spcBef>
              <a:buClr>
                <a:srgbClr val="77BA41"/>
              </a:buClr>
              <a:buSzPct val="80000"/>
              <a:buChar char="•"/>
              <a:defRPr sz="1800">
                <a:solidFill>
                  <a:srgbClr val="000000"/>
                </a:solidFill>
              </a:defRPr>
            </a:pPr>
            <a:r>
              <a:rPr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手机答题控制，随堂测验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14" name="D_互动_课堂随堂测002_提交回答_回答正确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174" y="2494852"/>
            <a:ext cx="1864531" cy="330954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  <a:miter lim="400000"/>
          </a:ln>
        </p:spPr>
      </p:pic>
      <p:pic>
        <p:nvPicPr>
          <p:cNvPr id="15" name="D_互动_课堂随堂测004_班级结果统计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1613" y="2496924"/>
            <a:ext cx="1864531" cy="330954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  <a:miter lim="400000"/>
          </a:ln>
        </p:spPr>
      </p:pic>
      <p:grpSp>
        <p:nvGrpSpPr>
          <p:cNvPr id="4" name="群組 3"/>
          <p:cNvGrpSpPr/>
          <p:nvPr/>
        </p:nvGrpSpPr>
        <p:grpSpPr>
          <a:xfrm>
            <a:off x="1784177" y="2503263"/>
            <a:ext cx="4585089" cy="3309487"/>
            <a:chOff x="1784177" y="2982764"/>
            <a:chExt cx="4585089" cy="3309487"/>
          </a:xfrm>
        </p:grpSpPr>
        <p:pic>
          <p:nvPicPr>
            <p:cNvPr id="13" name="D_进度_002_学习活动_002_即测即评02_学生答题02_开始答题.png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784177" y="2982764"/>
              <a:ext cx="4585089" cy="3309487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  <a:miter lim="400000"/>
            </a:ln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6"/>
            <a:srcRect l="10385" r="11686" b="15221"/>
            <a:stretch/>
          </p:blipFill>
          <p:spPr>
            <a:xfrm>
              <a:off x="4096512" y="3449558"/>
              <a:ext cx="964493" cy="740644"/>
            </a:xfrm>
            <a:prstGeom prst="rect">
              <a:avLst/>
            </a:prstGeom>
          </p:spPr>
        </p:pic>
        <p:pic>
          <p:nvPicPr>
            <p:cNvPr id="1028" name="Picture 4" descr="https://upload.wikimedia.org/wikipedia/commons/thumb/5/52/Ring_with_coiled_dragon_design.jpg/220px-Ring_with_coiled_dragon_design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3117" y="3447130"/>
              <a:ext cx="1044627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upload.wikimedia.org/wikipedia/commons/thumb/7/70/Shang_Jade_Statue_Pendant.jpg/200px-Shang_Jade_Statue_Pendant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60" b="24616"/>
            <a:stretch/>
          </p:blipFill>
          <p:spPr bwMode="auto">
            <a:xfrm>
              <a:off x="2098759" y="3447130"/>
              <a:ext cx="875515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upload.wikimedia.org/wikipedia/commons/thumb/b/b3/Green_glazed_pottery_dog_Eastern_Han_25CE_220CE.jpg/220px-Green_glazed_pottery_dog_Eastern_Han_25CE_220CE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5" r="21132" b="44568"/>
            <a:stretch/>
          </p:blipFill>
          <p:spPr bwMode="auto">
            <a:xfrm>
              <a:off x="5084064" y="3452171"/>
              <a:ext cx="1099179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upload.wikimedia.org/wikipedia/commons/thumb/1/15/Brozen_Sword.jpg/120px-Brozen_Sword.jp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2" r="16418"/>
            <a:stretch/>
          </p:blipFill>
          <p:spPr bwMode="auto">
            <a:xfrm rot="5400000">
              <a:off x="2731871" y="4255875"/>
              <a:ext cx="682753" cy="1948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文字方塊 4"/>
          <p:cNvSpPr txBox="1"/>
          <p:nvPr/>
        </p:nvSpPr>
        <p:spPr>
          <a:xfrm>
            <a:off x="1696268" y="5804394"/>
            <a:ext cx="30219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图片来源：</a:t>
            </a:r>
            <a:r>
              <a:rPr lang="en-US" altLang="zh-TW" sz="9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</a:t>
            </a:r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://</a:t>
            </a:r>
            <a:r>
              <a:rPr lang="en-US" altLang="zh-TW" sz="9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zh.wikipedia.org/  (</a:t>
            </a:r>
            <a:r>
              <a:rPr lang="zh-TW" altLang="en-US" sz="9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商朝</a:t>
            </a:r>
            <a:r>
              <a:rPr lang="en-US" altLang="zh-TW" sz="9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9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周朝</a:t>
            </a:r>
            <a:r>
              <a:rPr lang="en-US" altLang="zh-TW" sz="9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9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汉朝</a:t>
            </a:r>
            <a:r>
              <a:rPr lang="en-US" altLang="zh-TW" sz="9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9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791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731521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zh-CN" altLang="en-US" sz="3200" dirty="0"/>
              <a:t>一站式作业管理</a:t>
            </a:r>
            <a:endParaRPr lang="zh-TW" altLang="en-US" sz="3200" dirty="0"/>
          </a:p>
        </p:txBody>
      </p:sp>
      <p:pic>
        <p:nvPicPr>
          <p:cNvPr id="5" name="Picture 3" descr="C_作业_002_学生作业详情_001_老师看到的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34" y="3199915"/>
            <a:ext cx="2328773" cy="4133573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6" name="Picture 9" descr="C_作业_004_学生提交作业_002_编辑中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06" y="3199916"/>
            <a:ext cx="2328774" cy="4133572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7" name="Picture 4" descr="C_作业_002_学生作业详情_001_老师看到的0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52" y="3199915"/>
            <a:ext cx="2328773" cy="4133573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8" name="Picture 8" descr="C_作业_001_递交状态_003_成绩公布不能修改成绩提示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79" y="3199916"/>
            <a:ext cx="2328774" cy="4133572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9" name="文字方塊 8"/>
          <p:cNvSpPr txBox="1"/>
          <p:nvPr/>
        </p:nvSpPr>
        <p:spPr>
          <a:xfrm>
            <a:off x="1572105" y="1380892"/>
            <a:ext cx="17184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zh-CN" altLang="en-US" sz="1800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灵活的作业控制</a:t>
            </a:r>
            <a:endParaRPr kumimoji="0" lang="zh-TW" altLang="en-US" sz="18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75262" y="1385358"/>
            <a:ext cx="148758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zh-CN" altLang="en-US" sz="1800" dirty="0" smtClean="0">
                <a:solidFill>
                  <a:srgbClr val="FF6699"/>
                </a:solidFill>
                <a:ea typeface="微軟正黑體" panose="020B0604030504040204" pitchFamily="34" charset="-120"/>
              </a:rPr>
              <a:t>多种作业形式</a:t>
            </a:r>
            <a:endParaRPr kumimoji="0" lang="zh-TW" altLang="en-US" sz="1800" b="0" i="0" u="none" strike="noStrike" cap="none" spc="0" normalizeH="0" dirty="0">
              <a:ln>
                <a:noFill/>
              </a:ln>
              <a:solidFill>
                <a:srgbClr val="FF6699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87402" y="1380893"/>
            <a:ext cx="17184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zh-CN" altLang="en-US" sz="1800" dirty="0" smtClean="0">
                <a:solidFill>
                  <a:srgbClr val="1DB5B6"/>
                </a:solidFill>
                <a:ea typeface="微軟正黑體" panose="020B0604030504040204" pitchFamily="34" charset="-120"/>
              </a:rPr>
              <a:t>灵活地作业批改</a:t>
            </a:r>
            <a:endParaRPr kumimoji="0" lang="zh-TW" altLang="en-US" sz="1800" b="0" i="0" u="none" strike="noStrike" cap="none" spc="0" normalizeH="0" dirty="0">
              <a:ln>
                <a:noFill/>
              </a:ln>
              <a:solidFill>
                <a:srgbClr val="1DB5B6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397762" y="1721376"/>
            <a:ext cx="2517356" cy="12844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60000" indent="-180000" algn="l">
              <a:lnSpc>
                <a:spcPct val="12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缴交时间控制</a:t>
            </a:r>
          </a:p>
          <a:p>
            <a:pPr marL="360000" indent="-180000" algn="l">
              <a:lnSpc>
                <a:spcPct val="12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学⽣多次尝试</a:t>
            </a:r>
          </a:p>
          <a:p>
            <a:pPr marL="360000" indent="-180000" algn="l">
              <a:lnSpc>
                <a:spcPct val="12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推荐优秀作业作为范本</a:t>
            </a:r>
          </a:p>
          <a:p>
            <a:pPr marL="360000" indent="-180000" algn="l">
              <a:lnSpc>
                <a:spcPct val="12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作业成绩占比控制</a:t>
            </a:r>
            <a:endParaRPr kumimoji="0" lang="zh-TW" altLang="en-US" sz="1600" b="0" i="0" u="none" strike="noStrike" cap="none" spc="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117008" y="1721376"/>
            <a:ext cx="1901803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 marL="360000" indent="-180000" algn="l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pPr>
              <a:buClr>
                <a:srgbClr val="FF6699"/>
              </a:buClr>
            </a:pPr>
            <a:r>
              <a:rPr lang="zh-TW" altLang="en-US" sz="1600" dirty="0" smtClean="0"/>
              <a:t>线上、线下作业</a:t>
            </a:r>
          </a:p>
          <a:p>
            <a:pPr>
              <a:buClr>
                <a:srgbClr val="FF6699"/>
              </a:buClr>
            </a:pPr>
            <a:r>
              <a:rPr lang="zh-TW" altLang="en-US" sz="1600" dirty="0" smtClean="0"/>
              <a:t>微课作业</a:t>
            </a:r>
          </a:p>
          <a:p>
            <a:pPr>
              <a:buClr>
                <a:srgbClr val="FF6699"/>
              </a:buClr>
            </a:pPr>
            <a:r>
              <a:rPr lang="zh-TW" altLang="en-US" sz="1600" dirty="0" smtClean="0"/>
              <a:t>分组作业</a:t>
            </a:r>
            <a:endParaRPr lang="zh-TW" altLang="en-US" sz="16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220701" y="1739842"/>
            <a:ext cx="2517356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 marL="360000" indent="-180000" algn="l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pPr>
              <a:buClr>
                <a:srgbClr val="1DB5B6"/>
              </a:buClr>
            </a:pPr>
            <a:r>
              <a:rPr lang="zh-TW" altLang="en-US" sz="1600" dirty="0" smtClean="0">
                <a:latin typeface="Segoe UI Light" panose="020B0502040204020203" pitchFamily="34" charset="0"/>
              </a:rPr>
              <a:t>同侪互评</a:t>
            </a:r>
          </a:p>
          <a:p>
            <a:pPr>
              <a:buClr>
                <a:srgbClr val="1DB5B6"/>
              </a:buClr>
            </a:pPr>
            <a:r>
              <a:rPr lang="zh-CN" altLang="en-US" sz="1600" dirty="0" smtClean="0">
                <a:latin typeface="Segoe UI Light" panose="020B0502040204020203" pitchFamily="34" charset="0"/>
              </a:rPr>
              <a:t>⼿机交作业，批改作业</a:t>
            </a:r>
          </a:p>
          <a:p>
            <a:pPr>
              <a:buClr>
                <a:srgbClr val="1DB5B6"/>
              </a:buClr>
            </a:pPr>
            <a:r>
              <a:rPr lang="en-US" altLang="zh-TW" sz="1600" dirty="0" smtClean="0">
                <a:latin typeface="Segoe UI Light" panose="020B0502040204020203" pitchFamily="34" charset="0"/>
              </a:rPr>
              <a:t>Rubric</a:t>
            </a:r>
            <a:r>
              <a:rPr lang="zh-TW" altLang="en-US" sz="1600" dirty="0" smtClean="0">
                <a:latin typeface="Segoe UI Light" panose="020B0502040204020203" pitchFamily="34" charset="0"/>
              </a:rPr>
              <a:t>评分量规</a:t>
            </a:r>
            <a:endParaRPr lang="zh-TW" altLang="en-US" sz="1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57202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zh-TW" altLang="en-US" sz="3200" dirty="0"/>
              <a:t>讨论</a:t>
            </a:r>
            <a:r>
              <a:rPr lang="zh-TW" altLang="en-US" sz="3200" dirty="0" smtClean="0"/>
              <a:t>，</a:t>
            </a:r>
            <a:r>
              <a:rPr lang="zh-CN" altLang="en-US" sz="3200" dirty="0" smtClean="0"/>
              <a:t>答疑，</a:t>
            </a:r>
            <a:r>
              <a:rPr lang="zh-TW" altLang="en-US" sz="3200" dirty="0" smtClean="0"/>
              <a:t>交流</a:t>
            </a:r>
            <a:endParaRPr lang="zh-TW" altLang="en-US" sz="3200" dirty="0"/>
          </a:p>
        </p:txBody>
      </p:sp>
      <p:pic>
        <p:nvPicPr>
          <p:cNvPr id="32" name="Picture 5" descr="O_讨论_00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03" y="1536192"/>
            <a:ext cx="2636619" cy="4680000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94" y="1536192"/>
            <a:ext cx="2636620" cy="4680000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000" y="1536192"/>
            <a:ext cx="2636620" cy="4680000"/>
          </a:xfrm>
          <a:prstGeom prst="rect">
            <a:avLst/>
          </a:prstGeom>
          <a:ln>
            <a:solidFill>
              <a:srgbClr val="D9D9D9"/>
            </a:solidFill>
          </a:ln>
        </p:spPr>
      </p:pic>
    </p:spTree>
    <p:extLst>
      <p:ext uri="{BB962C8B-B14F-4D97-AF65-F5344CB8AC3E}">
        <p14:creationId xmlns:p14="http://schemas.microsoft.com/office/powerpoint/2010/main" val="57871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653144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zh-TW" altLang="en-US" sz="3200" dirty="0"/>
              <a:t>成绩管理</a:t>
            </a:r>
          </a:p>
        </p:txBody>
      </p:sp>
      <p:sp>
        <p:nvSpPr>
          <p:cNvPr id="5" name="Shape 132"/>
          <p:cNvSpPr/>
          <p:nvPr/>
        </p:nvSpPr>
        <p:spPr>
          <a:xfrm>
            <a:off x="2029621" y="1421259"/>
            <a:ext cx="4043599" cy="1271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280736" lvl="0" indent="-280736" algn="l">
              <a:lnSpc>
                <a:spcPct val="120000"/>
              </a:lnSpc>
              <a:spcBef>
                <a:spcPts val="1500"/>
              </a:spcBef>
              <a:buClr>
                <a:srgbClr val="1DB5B6"/>
              </a:buClr>
              <a:buSzPct val="120000"/>
              <a:buChar char="•"/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作业、考勤、分组学习表现纳入成绩考量</a:t>
            </a:r>
          </a:p>
          <a:p>
            <a:pPr marL="280736" lvl="0" indent="-280736" algn="l">
              <a:lnSpc>
                <a:spcPct val="120000"/>
              </a:lnSpc>
              <a:spcBef>
                <a:spcPts val="1500"/>
              </a:spcBef>
              <a:buClr>
                <a:srgbClr val="1DB5B6"/>
              </a:buClr>
              <a:buSzPct val="120000"/>
              <a:buChar char="•"/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自动化成绩统计，节省老师时间</a:t>
            </a:r>
          </a:p>
          <a:p>
            <a:pPr marL="280736" lvl="0" indent="-280736" algn="l">
              <a:lnSpc>
                <a:spcPct val="120000"/>
              </a:lnSpc>
              <a:spcBef>
                <a:spcPts val="1500"/>
              </a:spcBef>
              <a:buClr>
                <a:srgbClr val="1DB5B6"/>
              </a:buClr>
              <a:buSzPct val="120000"/>
              <a:buChar char="•"/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灵活控制各次评价所占总成绩比重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6413634" y="1426950"/>
            <a:ext cx="3668953" cy="783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280736" indent="-280736" algn="l">
              <a:lnSpc>
                <a:spcPct val="120000"/>
              </a:lnSpc>
              <a:spcBef>
                <a:spcPts val="1500"/>
              </a:spcBef>
              <a:buClr>
                <a:srgbClr val="1DB5B6"/>
              </a:buClr>
              <a:buSzPct val="12000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成绩教务自动上报，导入教务系统</a:t>
            </a:r>
          </a:p>
          <a:p>
            <a:pPr marL="280736" indent="-280736" algn="l">
              <a:lnSpc>
                <a:spcPct val="120000"/>
              </a:lnSpc>
              <a:spcBef>
                <a:spcPts val="1500"/>
              </a:spcBef>
              <a:buClr>
                <a:srgbClr val="1DB5B6"/>
              </a:buClr>
              <a:buSzPct val="12000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多维度成绩分析，掌握班级学习状况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3344537"/>
            <a:ext cx="4608000" cy="4593600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3344537"/>
            <a:ext cx="4608000" cy="3717064"/>
          </a:xfrm>
          <a:prstGeom prst="rect">
            <a:avLst/>
          </a:prstGeom>
          <a:ln>
            <a:solidFill>
              <a:srgbClr val="D9D9D9"/>
            </a:solidFill>
          </a:ln>
        </p:spPr>
      </p:pic>
    </p:spTree>
    <p:extLst>
      <p:ext uri="{BB962C8B-B14F-4D97-AF65-F5344CB8AC3E}">
        <p14:creationId xmlns:p14="http://schemas.microsoft.com/office/powerpoint/2010/main" val="19910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768627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zh-TW" altLang="en-US" sz="3200" dirty="0"/>
              <a:t>数据</a:t>
            </a:r>
            <a:r>
              <a:rPr lang="zh-CN" altLang="en-US" sz="3200" dirty="0"/>
              <a:t>分析</a:t>
            </a:r>
            <a:endParaRPr lang="zh-TW" altLang="en-US" sz="3200" dirty="0"/>
          </a:p>
        </p:txBody>
      </p:sp>
      <p:pic>
        <p:nvPicPr>
          <p:cNvPr id="10" name="71478DCC-45F2-483D-BDAD-48AB3263A165" descr="71478DCC-45F2-483D-BDAD-48AB3263A16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4613" y="1531447"/>
            <a:ext cx="5655447" cy="343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152513" y="1531447"/>
            <a:ext cx="5201287" cy="4308006"/>
            <a:chOff x="6318045" y="1531447"/>
            <a:chExt cx="5201287" cy="4308006"/>
          </a:xfrm>
        </p:grpSpPr>
        <p:pic>
          <p:nvPicPr>
            <p:cNvPr id="14" name="C228A2A4-AA20-4637-9EF5-BB6372EEA37A" descr="C228A2A4-AA20-4637-9EF5-BB6372EEA37A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8045" y="3922626"/>
              <a:ext cx="5188390" cy="191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94F9AF28-DF50-4253-97E9-1A4AD1E90432" descr="94F9AF28-DF50-4253-97E9-1A4AD1E9043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46712" y="1531447"/>
              <a:ext cx="5172620" cy="265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16739" y="4544001"/>
              <a:ext cx="136592" cy="107323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2146153" y="609208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⽤户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访问情况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8075901" y="609208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微课观看分析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77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848138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zh-TW" altLang="en-US" sz="3200" dirty="0"/>
              <a:t>数据</a:t>
            </a:r>
            <a:r>
              <a:rPr lang="zh-CN" altLang="en-US" sz="3200" dirty="0"/>
              <a:t>分析</a:t>
            </a:r>
            <a:endParaRPr lang="zh-TW" altLang="en-US" sz="3200" dirty="0"/>
          </a:p>
        </p:txBody>
      </p:sp>
      <p:pic>
        <p:nvPicPr>
          <p:cNvPr id="10" name="673718E3-EB6B-4E52-B2F5-6CF497F59340" descr="42B0224B-F82D-41B8-823B-7A76F93C647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327" y="1350820"/>
            <a:ext cx="5531102" cy="34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6174963" y="1350820"/>
            <a:ext cx="5481256" cy="4384964"/>
            <a:chOff x="6400800" y="2327563"/>
            <a:chExt cx="5481256" cy="4384964"/>
          </a:xfrm>
        </p:grpSpPr>
        <p:pic>
          <p:nvPicPr>
            <p:cNvPr id="14" name="F9C25494-9A6C-488D-8FB2-3918444F1B85" descr="F42B3BAD-7652-47F7-8C99-14D26BECE34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 bwMode="auto">
            <a:xfrm>
              <a:off x="6400800" y="2327563"/>
              <a:ext cx="5481256" cy="315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380FD72B-7C70-40C8-A1EE-9388F8ABAB0F" descr="2D511751-1332-46D2-B605-E35F5F8F000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08908" y="3320474"/>
              <a:ext cx="5457356" cy="339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5786" y="5545883"/>
              <a:ext cx="224759" cy="745254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1735789" y="6092088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课程内容完成情况统计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8281087" y="6092088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学习预警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57202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CN" altLang="en-US" sz="3200" dirty="0"/>
              <a:t>移动端</a:t>
            </a:r>
            <a:r>
              <a:rPr lang="en-US" altLang="zh-CN" sz="3200" dirty="0"/>
              <a:t>APP</a:t>
            </a:r>
            <a:r>
              <a:rPr lang="zh-CN" altLang="en-US" sz="3200" dirty="0"/>
              <a:t> </a:t>
            </a:r>
            <a:r>
              <a:rPr lang="en-US" altLang="zh-CN" sz="3200" dirty="0"/>
              <a:t>· </a:t>
            </a:r>
            <a:r>
              <a:rPr lang="zh-CN" altLang="en-US" sz="3200" dirty="0"/>
              <a:t>社交化的移动学习</a:t>
            </a:r>
            <a:endParaRPr lang="zh-TW" altLang="en-US" sz="3200" dirty="0"/>
          </a:p>
        </p:txBody>
      </p:sp>
      <p:grpSp>
        <p:nvGrpSpPr>
          <p:cNvPr id="4" name="群組 3"/>
          <p:cNvGrpSpPr/>
          <p:nvPr/>
        </p:nvGrpSpPr>
        <p:grpSpPr>
          <a:xfrm>
            <a:off x="1402083" y="1191015"/>
            <a:ext cx="9455718" cy="5223349"/>
            <a:chOff x="1139544" y="1214766"/>
            <a:chExt cx="6407558" cy="3539542"/>
          </a:xfrm>
        </p:grpSpPr>
        <p:pic>
          <p:nvPicPr>
            <p:cNvPr id="21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1740" y="2211710"/>
              <a:ext cx="4402070" cy="2327942"/>
            </a:xfrm>
            <a:prstGeom prst="rect">
              <a:avLst/>
            </a:prstGeom>
          </p:spPr>
        </p:pic>
        <p:sp>
          <p:nvSpPr>
            <p:cNvPr id="22" name="Rectangle 8"/>
            <p:cNvSpPr/>
            <p:nvPr/>
          </p:nvSpPr>
          <p:spPr>
            <a:xfrm>
              <a:off x="3807091" y="4587459"/>
              <a:ext cx="1251367" cy="166849"/>
            </a:xfrm>
            <a:prstGeom prst="rect">
              <a:avLst/>
            </a:prstGeom>
            <a:ln w="12700"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更多校内信息和服务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23" name="Rectangle 9"/>
            <p:cNvSpPr/>
            <p:nvPr/>
          </p:nvSpPr>
          <p:spPr>
            <a:xfrm>
              <a:off x="1511667" y="2430937"/>
              <a:ext cx="834245" cy="166849"/>
            </a:xfrm>
            <a:prstGeom prst="rect">
              <a:avLst/>
            </a:prstGeom>
            <a:ln w="12700"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移动在线学习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24" name="Rectangle 11"/>
            <p:cNvSpPr/>
            <p:nvPr/>
          </p:nvSpPr>
          <p:spPr>
            <a:xfrm>
              <a:off x="1139544" y="3334245"/>
              <a:ext cx="973286" cy="166849"/>
            </a:xfrm>
            <a:prstGeom prst="rect">
              <a:avLst/>
            </a:prstGeom>
            <a:ln w="12700"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丰富的课堂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互动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25" name="Rectangle 12"/>
            <p:cNvSpPr/>
            <p:nvPr/>
          </p:nvSpPr>
          <p:spPr>
            <a:xfrm>
              <a:off x="1511667" y="4237553"/>
              <a:ext cx="834245" cy="166849"/>
            </a:xfrm>
            <a:prstGeom prst="rect">
              <a:avLst/>
            </a:prstGeom>
            <a:ln w="12700"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点名假勤管理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26" name="Rectangle 13"/>
            <p:cNvSpPr/>
            <p:nvPr/>
          </p:nvSpPr>
          <p:spPr>
            <a:xfrm>
              <a:off x="6528266" y="4063534"/>
              <a:ext cx="834245" cy="166849"/>
            </a:xfrm>
            <a:prstGeom prst="rect">
              <a:avLst/>
            </a:prstGeom>
            <a:ln w="12700"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在线互动交流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27" name="Rectangle 14"/>
            <p:cNvSpPr/>
            <p:nvPr/>
          </p:nvSpPr>
          <p:spPr>
            <a:xfrm>
              <a:off x="6434776" y="2347513"/>
              <a:ext cx="1112326" cy="166849"/>
            </a:xfrm>
            <a:prstGeom prst="rect">
              <a:avLst/>
            </a:prstGeom>
            <a:ln w="12700"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教学动态一手掌握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28" name="Rectangle 15"/>
            <p:cNvSpPr/>
            <p:nvPr/>
          </p:nvSpPr>
          <p:spPr>
            <a:xfrm>
              <a:off x="6633810" y="3097511"/>
              <a:ext cx="834245" cy="166849"/>
            </a:xfrm>
            <a:prstGeom prst="rect">
              <a:avLst/>
            </a:prstGeom>
            <a:ln w="12700"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/>
                </a:rPr>
                <a:t>掌上课程公告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/>
              </a:endParaRPr>
            </a:p>
          </p:txBody>
        </p:sp>
        <p:sp>
          <p:nvSpPr>
            <p:cNvPr id="29" name="Shape 890"/>
            <p:cNvSpPr/>
            <p:nvPr/>
          </p:nvSpPr>
          <p:spPr>
            <a:xfrm>
              <a:off x="2290245" y="1225173"/>
              <a:ext cx="559965" cy="6489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>
              <a:spAutoFit/>
            </a:bodyPr>
            <a:lstStyle/>
            <a:p>
              <a:pPr algn="l" defTabSz="438150">
                <a:lnSpc>
                  <a:spcPct val="120000"/>
                </a:lnSpc>
                <a:defRPr sz="1800"/>
              </a:pPr>
              <a:r>
                <a:rPr sz="1800" b="1" dirty="0" err="1">
                  <a:solidFill>
                    <a:srgbClr val="1DB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查询</a:t>
              </a:r>
              <a:endParaRPr sz="1800" b="1" dirty="0">
                <a:solidFill>
                  <a:srgbClr val="1DB5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通知公告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学习进度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</p:txBody>
        </p:sp>
        <p:sp>
          <p:nvSpPr>
            <p:cNvPr id="30" name="Shape 891"/>
            <p:cNvSpPr/>
            <p:nvPr/>
          </p:nvSpPr>
          <p:spPr>
            <a:xfrm>
              <a:off x="3312679" y="1225173"/>
              <a:ext cx="803286" cy="11745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>
              <a:spAutoFit/>
            </a:bodyPr>
            <a:lstStyle/>
            <a:p>
              <a:pPr algn="l" defTabSz="438150">
                <a:lnSpc>
                  <a:spcPct val="120000"/>
                </a:lnSpc>
                <a:defRPr sz="1800"/>
              </a:pPr>
              <a:r>
                <a:rPr sz="1800" b="1" dirty="0" err="1">
                  <a:solidFill>
                    <a:srgbClr val="1DB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学习</a:t>
              </a:r>
              <a:endParaRPr sz="1800" b="1" dirty="0">
                <a:solidFill>
                  <a:srgbClr val="1DB5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查看学习资料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观看微课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观看iLesson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完成作业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随堂测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</p:txBody>
        </p:sp>
        <p:sp>
          <p:nvSpPr>
            <p:cNvPr id="31" name="Shape 892"/>
            <p:cNvSpPr/>
            <p:nvPr/>
          </p:nvSpPr>
          <p:spPr>
            <a:xfrm>
              <a:off x="4578433" y="1225173"/>
              <a:ext cx="559965" cy="8241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>
              <a:spAutoFit/>
            </a:bodyPr>
            <a:lstStyle/>
            <a:p>
              <a:pPr algn="l" defTabSz="438150">
                <a:lnSpc>
                  <a:spcPct val="120000"/>
                </a:lnSpc>
                <a:defRPr sz="1800"/>
              </a:pPr>
              <a:r>
                <a:rPr sz="1800" b="1" dirty="0" err="1">
                  <a:solidFill>
                    <a:srgbClr val="1DB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提醒</a:t>
              </a:r>
              <a:endParaRPr sz="1800" b="1" dirty="0">
                <a:solidFill>
                  <a:srgbClr val="1DB5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任务提醒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计划提醒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通知提醒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</p:txBody>
        </p:sp>
        <p:sp>
          <p:nvSpPr>
            <p:cNvPr id="32" name="Shape 893"/>
            <p:cNvSpPr/>
            <p:nvPr/>
          </p:nvSpPr>
          <p:spPr>
            <a:xfrm>
              <a:off x="5600867" y="1214766"/>
              <a:ext cx="559965" cy="8241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>
              <a:spAutoFit/>
            </a:bodyPr>
            <a:lstStyle/>
            <a:p>
              <a:pPr algn="l" defTabSz="438150">
                <a:lnSpc>
                  <a:spcPct val="120000"/>
                </a:lnSpc>
                <a:defRPr sz="1800"/>
              </a:pPr>
              <a:r>
                <a:rPr sz="1800" b="1" dirty="0" err="1">
                  <a:solidFill>
                    <a:srgbClr val="1DB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交流</a:t>
              </a:r>
              <a:endParaRPr sz="1800" b="1" dirty="0">
                <a:solidFill>
                  <a:srgbClr val="1DB5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课程答疑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课堂互动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  <a:p>
              <a:pPr algn="l" defTabSz="438150">
                <a:lnSpc>
                  <a:spcPct val="120000"/>
                </a:lnSpc>
                <a:defRPr sz="1800"/>
              </a:pPr>
              <a:r>
                <a:rPr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Light"/>
                  <a:sym typeface="Helvetica Light"/>
                </a:rPr>
                <a:t>课程交流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44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8F9E-3148-42CF-BB7B-1503A2D3434D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731520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TW" altLang="en-US" sz="3200" dirty="0"/>
              <a:t>同时支援</a:t>
            </a:r>
            <a:r>
              <a:rPr lang="en-US" altLang="zh-CN" sz="3200" dirty="0"/>
              <a:t>SPOC</a:t>
            </a:r>
            <a:r>
              <a:rPr lang="zh-CN" altLang="en-US" sz="3200" dirty="0"/>
              <a:t>和</a:t>
            </a:r>
            <a:r>
              <a:rPr lang="en-US" altLang="zh-CN" sz="3200" dirty="0"/>
              <a:t>MOOC</a:t>
            </a:r>
            <a:r>
              <a:rPr lang="zh-CN" altLang="en-US" sz="3200" dirty="0"/>
              <a:t>平台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7256198" y="1298134"/>
            <a:ext cx="4216400" cy="4730750"/>
          </a:xfrm>
        </p:spPr>
        <p:txBody>
          <a:bodyPr/>
          <a:lstStyle/>
          <a:p>
            <a:pPr marL="0">
              <a:lnSpc>
                <a:spcPct val="150000"/>
              </a:lnSpc>
            </a:pPr>
            <a:r>
              <a:rPr lang="zh-TW" altLang="en-US" sz="1800" b="1" dirty="0" smtClean="0">
                <a:latin typeface="Segoe UI Light" panose="020B0502040204020203" pitchFamily="34" charset="0"/>
              </a:rPr>
              <a:t>必选修课</a:t>
            </a:r>
            <a:endParaRPr lang="en-US" altLang="zh-TW" sz="1800" b="1" dirty="0">
              <a:latin typeface="Segoe UI Light" panose="020B0502040204020203" pitchFamily="34" charset="0"/>
            </a:endParaRPr>
          </a:p>
          <a:p>
            <a:pPr marL="608400" lvl="3">
              <a:lnSpc>
                <a:spcPct val="150000"/>
              </a:lnSpc>
            </a:pPr>
            <a:r>
              <a:rPr lang="zh-CN" altLang="en-US" sz="1600" dirty="0" smtClean="0">
                <a:latin typeface="Segoe UI Light" panose="020B0502040204020203" pitchFamily="34" charset="0"/>
              </a:rPr>
              <a:t>学校课程自动导入，和教务系统对接</a:t>
            </a:r>
            <a:endParaRPr lang="en-US" altLang="zh-CN" sz="1600" dirty="0">
              <a:latin typeface="Segoe UI Light" panose="020B0502040204020203" pitchFamily="34" charset="0"/>
            </a:endParaRPr>
          </a:p>
          <a:p>
            <a:pPr marL="306000" lvl="3" indent="0">
              <a:lnSpc>
                <a:spcPct val="150000"/>
              </a:lnSpc>
              <a:buNone/>
            </a:pPr>
            <a:endParaRPr lang="zh-CN" altLang="en-US"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</a:pPr>
            <a:r>
              <a:rPr lang="zh-CN" altLang="en-US" sz="1800" b="1" dirty="0" smtClean="0">
                <a:latin typeface="Segoe UI Light" panose="020B0502040204020203" pitchFamily="34" charset="0"/>
              </a:rPr>
              <a:t>校内</a:t>
            </a:r>
            <a:r>
              <a:rPr lang="zh-TW" altLang="en-US" sz="1800" b="1" dirty="0" smtClean="0">
                <a:latin typeface="Segoe UI Light" panose="020B0502040204020203" pitchFamily="34" charset="0"/>
              </a:rPr>
              <a:t>公开课</a:t>
            </a:r>
            <a:endParaRPr lang="en-US" altLang="zh-TW" sz="1800" b="1" dirty="0">
              <a:latin typeface="Segoe UI Light" panose="020B0502040204020203" pitchFamily="34" charset="0"/>
            </a:endParaRPr>
          </a:p>
          <a:p>
            <a:pPr marL="608400" lvl="3">
              <a:lnSpc>
                <a:spcPct val="150000"/>
              </a:lnSpc>
            </a:pPr>
            <a:r>
              <a:rPr lang="zh-TW" altLang="en-US" sz="1600" dirty="0" smtClean="0">
                <a:latin typeface="Segoe UI Light" panose="020B0502040204020203" pitchFamily="34" charset="0"/>
              </a:rPr>
              <a:t>校内老师可自行开办公开课</a:t>
            </a:r>
            <a:endParaRPr lang="en-US" altLang="zh-TW" sz="1600" dirty="0">
              <a:latin typeface="Segoe UI Light" panose="020B0502040204020203" pitchFamily="34" charset="0"/>
            </a:endParaRPr>
          </a:p>
          <a:p>
            <a:pPr marL="608400" lvl="3">
              <a:lnSpc>
                <a:spcPct val="150000"/>
              </a:lnSpc>
            </a:pPr>
            <a:r>
              <a:rPr lang="zh-TW" altLang="en-US" sz="1600" dirty="0" smtClean="0">
                <a:latin typeface="Segoe UI Light" panose="020B0502040204020203" pitchFamily="34" charset="0"/>
              </a:rPr>
              <a:t>校内学生</a:t>
            </a:r>
            <a:r>
              <a:rPr lang="zh-CN" altLang="en-US" sz="1600" dirty="0" smtClean="0">
                <a:latin typeface="Segoe UI Light" panose="020B0502040204020203" pitchFamily="34" charset="0"/>
              </a:rPr>
              <a:t>都</a:t>
            </a:r>
            <a:r>
              <a:rPr lang="zh-CN" altLang="en-US" sz="1600" dirty="0">
                <a:latin typeface="Segoe UI Light" panose="020B0502040204020203" pitchFamily="34" charset="0"/>
              </a:rPr>
              <a:t>可</a:t>
            </a:r>
            <a:r>
              <a:rPr lang="zh-TW" altLang="en-US" sz="1600" dirty="0">
                <a:latin typeface="Segoe UI Light" panose="020B0502040204020203" pitchFamily="34" charset="0"/>
              </a:rPr>
              <a:t>加入</a:t>
            </a:r>
            <a:endParaRPr lang="en-US" altLang="zh-TW" sz="1600" dirty="0">
              <a:latin typeface="Segoe UI Light" panose="020B0502040204020203" pitchFamily="34" charset="0"/>
            </a:endParaRPr>
          </a:p>
          <a:p>
            <a:pPr marL="306000" lvl="3" indent="0">
              <a:lnSpc>
                <a:spcPct val="150000"/>
              </a:lnSpc>
              <a:buNone/>
            </a:pPr>
            <a:endParaRPr lang="zh-CN" altLang="en-US" sz="1600" dirty="0">
              <a:latin typeface="Segoe UI Light" panose="020B0502040204020203" pitchFamily="34" charset="0"/>
            </a:endParaRPr>
          </a:p>
          <a:p>
            <a:pPr marL="0">
              <a:lnSpc>
                <a:spcPct val="150000"/>
              </a:lnSpc>
            </a:pPr>
            <a:r>
              <a:rPr lang="zh-TW" altLang="en-US" sz="1800" b="1" dirty="0" smtClean="0">
                <a:latin typeface="Segoe UI Light" panose="020B0502040204020203" pitchFamily="34" charset="0"/>
              </a:rPr>
              <a:t>公开课 </a:t>
            </a:r>
            <a:r>
              <a:rPr lang="en-US" altLang="zh-TW" sz="1800" b="1" dirty="0" smtClean="0">
                <a:latin typeface="Segoe UI Light" panose="020B0502040204020203" pitchFamily="34" charset="0"/>
              </a:rPr>
              <a:t>(</a:t>
            </a:r>
            <a:r>
              <a:rPr lang="zh-TW" altLang="en-US" sz="1800" b="1" dirty="0" smtClean="0">
                <a:latin typeface="Segoe UI Light" panose="020B0502040204020203" pitchFamily="34" charset="0"/>
              </a:rPr>
              <a:t>课程联盟</a:t>
            </a:r>
            <a:r>
              <a:rPr lang="en-US" altLang="zh-TW" sz="1800" b="1" dirty="0" smtClean="0">
                <a:latin typeface="Segoe UI Light" panose="020B0502040204020203" pitchFamily="34" charset="0"/>
              </a:rPr>
              <a:t>)</a:t>
            </a:r>
            <a:endParaRPr lang="en-US" altLang="zh-TW" sz="1800" b="1" dirty="0">
              <a:latin typeface="Segoe UI Light" panose="020B0502040204020203" pitchFamily="34" charset="0"/>
            </a:endParaRPr>
          </a:p>
          <a:p>
            <a:pPr marL="608400" lvl="3">
              <a:lnSpc>
                <a:spcPct val="150000"/>
              </a:lnSpc>
            </a:pPr>
            <a:r>
              <a:rPr lang="zh-CN" altLang="en-US" sz="1600" dirty="0" smtClean="0">
                <a:latin typeface="Segoe UI Light" panose="020B0502040204020203" pitchFamily="34" charset="0"/>
              </a:rPr>
              <a:t>校级</a:t>
            </a:r>
            <a:r>
              <a:rPr lang="en-US" altLang="zh-CN" sz="1600" dirty="0" smtClean="0">
                <a:latin typeface="Segoe UI Light" panose="020B0502040204020203" pitchFamily="34" charset="0"/>
              </a:rPr>
              <a:t>MOOC</a:t>
            </a:r>
            <a:r>
              <a:rPr lang="zh-CN" altLang="en-US" sz="1600" dirty="0" smtClean="0">
                <a:latin typeface="Segoe UI Light" panose="020B0502040204020203" pitchFamily="34" charset="0"/>
              </a:rPr>
              <a:t>平台，学校可以选择是否将课程公开给校外学生</a:t>
            </a:r>
            <a:endParaRPr lang="zh-CN" altLang="en-US" sz="1600" dirty="0">
              <a:latin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8200" y="783074"/>
            <a:ext cx="297517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微軟正黑體" panose="020B0604030504040204" pitchFamily="34" charset="-120"/>
              </a:rPr>
              <a:t>全面支持混合式教学和翻转课堂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Gill Sans"/>
            </a:endParaRPr>
          </a:p>
        </p:txBody>
      </p:sp>
      <p:pic>
        <p:nvPicPr>
          <p:cNvPr id="7" name="內容版面配置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8134"/>
            <a:ext cx="5851742" cy="89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76" y="2033336"/>
            <a:ext cx="5517558" cy="368016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TW" smtClean="0"/>
              <a:t>29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509450" y="244475"/>
            <a:ext cx="10515600" cy="492125"/>
          </a:xfrm>
          <a:prstGeom prst="rect">
            <a:avLst/>
          </a:prstGeom>
        </p:spPr>
        <p:txBody>
          <a:bodyPr vert="horz" lIns="91416" tIns="45708" rIns="91416" bIns="45708" rtlCol="0" anchor="ctr">
            <a:normAutofit fontScale="90000"/>
          </a:bodyPr>
          <a:lstStyle/>
          <a:p>
            <a:r>
              <a:rPr lang="zh-CN" altLang="en-US" sz="3200" dirty="0"/>
              <a:t>课程资料自动</a:t>
            </a:r>
            <a:r>
              <a:rPr lang="zh-CN" altLang="en-US" sz="3200" dirty="0" smtClean="0"/>
              <a:t>对接，消除信息孤岛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294967295"/>
          </p:nvPr>
        </p:nvSpPr>
        <p:spPr>
          <a:xfrm>
            <a:off x="561700" y="2033588"/>
            <a:ext cx="3944983" cy="4114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成绩⾃动上报教务系统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灵活地同步机制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校内系统集成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基于创课平台</a:t>
            </a:r>
            <a:r>
              <a:rPr lang="zh-TW" altLang="en-US" sz="2000" dirty="0" smtClean="0"/>
              <a:t>订制</a:t>
            </a:r>
            <a:r>
              <a:rPr lang="zh-CN" altLang="en-US" sz="2000" dirty="0" smtClean="0"/>
              <a:t>开发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第三⽅应⽤接⼊</a:t>
            </a:r>
            <a:endParaRPr lang="zh-TW" altLang="en-US" sz="20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4294967295"/>
          </p:nvPr>
        </p:nvSpPr>
        <p:spPr>
          <a:xfrm>
            <a:off x="548639" y="920929"/>
            <a:ext cx="8184995" cy="463913"/>
          </a:xfrm>
        </p:spPr>
        <p:txBody>
          <a:bodyPr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altLang="zh-CN" sz="1800" dirty="0" err="1" smtClean="0">
                <a:solidFill>
                  <a:srgbClr val="FF388C"/>
                </a:solidFill>
                <a:latin typeface="Segoe UI Light" panose="020B0502040204020203" pitchFamily="34" charset="0"/>
              </a:rPr>
              <a:t>TronClass</a:t>
            </a:r>
            <a:r>
              <a:rPr lang="en-US" altLang="zh-CN" sz="1800" dirty="0" smtClean="0">
                <a:solidFill>
                  <a:srgbClr val="FF388C"/>
                </a:solidFill>
                <a:latin typeface="Segoe UI Light" panose="020B0502040204020203" pitchFamily="34" charset="0"/>
              </a:rPr>
              <a:t> </a:t>
            </a:r>
            <a:r>
              <a:rPr lang="zh-CN" altLang="en-US" sz="1800" dirty="0" smtClean="0">
                <a:solidFill>
                  <a:srgbClr val="FF388C"/>
                </a:solidFill>
                <a:latin typeface="Segoe UI Light" panose="020B0502040204020203" pitchFamily="34" charset="0"/>
              </a:rPr>
              <a:t>可以和</a:t>
            </a:r>
            <a:r>
              <a:rPr lang="zh-TW" altLang="en-US" sz="1800" dirty="0" smtClean="0">
                <a:solidFill>
                  <a:srgbClr val="FF388C"/>
                </a:solidFill>
                <a:latin typeface="Segoe UI Light" panose="020B0502040204020203" pitchFamily="34" charset="0"/>
              </a:rPr>
              <a:t>学</a:t>
            </a:r>
            <a:r>
              <a:rPr lang="zh-CN" altLang="en-US" sz="1800" dirty="0" smtClean="0">
                <a:solidFill>
                  <a:srgbClr val="FF388C"/>
                </a:solidFill>
                <a:latin typeface="Segoe UI Light" panose="020B0502040204020203" pitchFamily="34" charset="0"/>
              </a:rPr>
              <a:t>校</a:t>
            </a:r>
            <a:r>
              <a:rPr lang="zh-CN" altLang="en-US" sz="1800" dirty="0">
                <a:solidFill>
                  <a:srgbClr val="FF388C"/>
                </a:solidFill>
                <a:latin typeface="Segoe UI Light" panose="020B0502040204020203" pitchFamily="34" charset="0"/>
              </a:rPr>
              <a:t>已有的院</a:t>
            </a:r>
            <a:r>
              <a:rPr lang="zh-CN" altLang="en-US" sz="1800" dirty="0" smtClean="0">
                <a:solidFill>
                  <a:srgbClr val="FF388C"/>
                </a:solidFill>
                <a:latin typeface="Segoe UI Light" panose="020B0502040204020203" pitchFamily="34" charset="0"/>
              </a:rPr>
              <a:t>系、人员、课程和选课、成绩等信息无缝对接</a:t>
            </a:r>
            <a:endParaRPr lang="zh-TW" altLang="en-US" sz="1800" dirty="0">
              <a:solidFill>
                <a:srgbClr val="FF388C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488436" y="5083545"/>
            <a:ext cx="2696559" cy="419973"/>
            <a:chOff x="5555343" y="2938748"/>
            <a:chExt cx="4865510" cy="757774"/>
          </a:xfrm>
          <a:solidFill>
            <a:srgbClr val="FFC000"/>
          </a:solidFill>
        </p:grpSpPr>
        <p:sp>
          <p:nvSpPr>
            <p:cNvPr id="4" name="圓角矩形 3"/>
            <p:cNvSpPr/>
            <p:nvPr/>
          </p:nvSpPr>
          <p:spPr>
            <a:xfrm>
              <a:off x="5555343" y="2938748"/>
              <a:ext cx="4865510" cy="757774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507205" y="2947408"/>
              <a:ext cx="2961779" cy="740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20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微軟正黑體" panose="020B0604030504040204" pitchFamily="34" charset="-120"/>
                  <a:cs typeface="+mn-cs"/>
                  <a:sym typeface="Gill Sans"/>
                </a:rPr>
                <a:t>没有讯息孤岛</a:t>
              </a:r>
              <a:endParaRPr kumimoji="0" lang="zh-TW" alt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微軟正黑體" panose="020B0604030504040204" pitchFamily="34" charset="-120"/>
                <a:cs typeface="+mn-cs"/>
                <a:sym typeface="Gill Sans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7057571" y="5749279"/>
            <a:ext cx="3770263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en-US" altLang="zh-TW" sz="800" dirty="0">
                <a:solidFill>
                  <a:srgbClr val="000000"/>
                </a:solidFill>
                <a:latin typeface="Segoe UI Light" panose="020B0502040204020203" pitchFamily="34" charset="0"/>
              </a:rPr>
              <a:t>https://upload.wikimedia.org/wikipedia/commons/3/32/Nicobar_islands_bompoka.jpg</a:t>
            </a:r>
            <a:endParaRPr kumimoji="0" lang="zh-TW" altLang="en-US" sz="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 Light" panose="020B0502040204020203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7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403" y="251728"/>
            <a:ext cx="10862997" cy="58477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CN" altLang="en-US" sz="3200" dirty="0"/>
              <a:t>为什么需要将</a:t>
            </a:r>
            <a:r>
              <a:rPr lang="en-US" altLang="zh-CN" sz="3200" dirty="0"/>
              <a:t>MOOC</a:t>
            </a:r>
            <a:r>
              <a:rPr lang="zh-CN" altLang="en-US" sz="3200" dirty="0"/>
              <a:t>资源转化为有效学习</a:t>
            </a:r>
            <a:endParaRPr lang="zh-TW" alt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9403" y="1597716"/>
            <a:ext cx="10862997" cy="32681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latin typeface="PingFang HK" charset="-120"/>
                <a:ea typeface="PingFang HK" charset="-120"/>
                <a:cs typeface="PingFang HK" charset="-120"/>
              </a:rPr>
              <a:t>没有教育技术的进步，没有更好的教学方法和理念，普通高校教育的水平不可能提高</a:t>
            </a:r>
            <a:endParaRPr lang="en-US" altLang="zh-CN" sz="2000" dirty="0">
              <a:latin typeface="PingFang HK" charset="-120"/>
              <a:ea typeface="PingFang HK" charset="-120"/>
              <a:cs typeface="PingFang HK" charset="-12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latin typeface="PingFang HK" charset="-120"/>
                <a:ea typeface="PingFang HK" charset="-120"/>
                <a:cs typeface="PingFang HK" charset="-120"/>
              </a:rPr>
              <a:t>不按照天才成长的规律来孕育天才，研究型大学永远培养不出世界一流的人才</a:t>
            </a:r>
            <a:endParaRPr lang="en-US" altLang="zh-CN" sz="2000" dirty="0">
              <a:latin typeface="PingFang HK" charset="-120"/>
              <a:ea typeface="PingFang HK" charset="-120"/>
              <a:cs typeface="PingFang HK" charset="-12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latin typeface="PingFang HK" charset="-120"/>
                <a:ea typeface="PingFang HK" charset="-120"/>
                <a:cs typeface="PingFang HK" charset="-120"/>
              </a:rPr>
              <a:t>仅仅停留在“秀强大”时代，优质教育资源无法为其他高校共享</a:t>
            </a:r>
            <a:endParaRPr lang="en-US" altLang="zh-CN" sz="2000" dirty="0">
              <a:latin typeface="PingFang HK" charset="-120"/>
              <a:ea typeface="PingFang HK" charset="-120"/>
              <a:cs typeface="PingFang HK" charset="-12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latin typeface="PingFang HK" charset="-120"/>
                <a:ea typeface="PingFang HK" charset="-120"/>
                <a:cs typeface="PingFang HK" charset="-120"/>
              </a:rPr>
              <a:t>拥有优质教育资源，不等于有效学习行为发生</a:t>
            </a:r>
            <a:endParaRPr lang="en-US" altLang="zh-CN" sz="2000" dirty="0">
              <a:latin typeface="PingFang HK" charset="-120"/>
              <a:ea typeface="PingFang HK" charset="-120"/>
              <a:cs typeface="PingFang HK" charset="-120"/>
            </a:endParaRPr>
          </a:p>
          <a:p>
            <a:endParaRPr 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12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83229" y="808946"/>
            <a:ext cx="31895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2AD"/>
                </a:solidFill>
                <a:latin typeface="PingFang HK" charset="-120"/>
                <a:ea typeface="PingFang HK" charset="-120"/>
                <a:cs typeface="PingFang HK" charset="-120"/>
              </a:rPr>
              <a:t>教育部在线教育研究中心在线教育研究基金（全通教育</a:t>
            </a:r>
            <a:r>
              <a:rPr lang="zh-CN" altLang="en-US" sz="2800" dirty="0" smtClean="0">
                <a:solidFill>
                  <a:srgbClr val="00B2AD"/>
                </a:solidFill>
                <a:latin typeface="PingFang HK" charset="-120"/>
                <a:ea typeface="PingFang HK" charset="-120"/>
                <a:cs typeface="PingFang HK" charset="-120"/>
              </a:rPr>
              <a:t>）</a:t>
            </a:r>
            <a:r>
              <a:rPr lang="en-US" altLang="zh-CN" sz="2800" dirty="0" smtClean="0">
                <a:solidFill>
                  <a:srgbClr val="00B2AD"/>
                </a:solidFill>
                <a:latin typeface="PingFang HK" charset="-120"/>
                <a:ea typeface="PingFang HK" charset="-120"/>
                <a:cs typeface="PingFang HK" charset="-120"/>
              </a:rPr>
              <a:t>2017</a:t>
            </a:r>
            <a:r>
              <a:rPr lang="zh-CN" altLang="en-US" sz="2800" dirty="0">
                <a:solidFill>
                  <a:srgbClr val="00B2AD"/>
                </a:solidFill>
                <a:latin typeface="PingFang HK" charset="-120"/>
                <a:ea typeface="PingFang HK" charset="-120"/>
                <a:cs typeface="PingFang HK" charset="-120"/>
              </a:rPr>
              <a:t>年度课题</a:t>
            </a:r>
            <a:r>
              <a:rPr lang="zh-CN" altLang="en-US" sz="2800" dirty="0" smtClean="0">
                <a:solidFill>
                  <a:srgbClr val="00B2AD"/>
                </a:solidFill>
                <a:latin typeface="PingFang HK" charset="-120"/>
                <a:ea typeface="PingFang HK" charset="-120"/>
                <a:cs typeface="PingFang HK" charset="-120"/>
              </a:rPr>
              <a:t>申报</a:t>
            </a:r>
            <a:endParaRPr lang="zh-CN" altLang="en-US" sz="2800" b="0" i="0" dirty="0">
              <a:solidFill>
                <a:srgbClr val="00B2AD"/>
              </a:solidFill>
              <a:effectLst/>
              <a:latin typeface="PingFang HK" charset="-120"/>
              <a:ea typeface="PingFang HK" charset="-120"/>
              <a:cs typeface="PingFang HK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2" y="3191122"/>
            <a:ext cx="2452007" cy="2452007"/>
          </a:xfrm>
          <a:prstGeom prst="rect">
            <a:avLst/>
          </a:prstGeom>
        </p:spPr>
      </p:pic>
      <p:pic>
        <p:nvPicPr>
          <p:cNvPr id="5" name="Picture 16" descr="C:\Users\Administrator\Desktop\全通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154" y="896032"/>
            <a:ext cx="636589" cy="64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954" y="808946"/>
            <a:ext cx="4826818" cy="54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4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6"/>
          <p:cNvSpPr txBox="1">
            <a:spLocks/>
          </p:cNvSpPr>
          <p:nvPr/>
        </p:nvSpPr>
        <p:spPr>
          <a:xfrm>
            <a:off x="2016110" y="5109027"/>
            <a:ext cx="8157369" cy="870859"/>
          </a:xfrm>
          <a:prstGeom prst="rect">
            <a:avLst/>
          </a:prstGeom>
        </p:spPr>
        <p:txBody>
          <a:bodyPr/>
          <a:lstStyle>
            <a:lvl1pPr algn="ctr" defTabSz="309563">
              <a:defRPr sz="1800">
                <a:latin typeface="+mn-lt"/>
                <a:ea typeface="+mn-ea"/>
                <a:cs typeface="+mn-cs"/>
                <a:sym typeface="Gill Sans"/>
              </a:defRPr>
            </a:lvl1pPr>
            <a:lvl2pPr algn="ctr" defTabSz="309563">
              <a:defRPr sz="1800">
                <a:latin typeface="+mn-lt"/>
                <a:ea typeface="+mn-ea"/>
                <a:cs typeface="+mn-cs"/>
                <a:sym typeface="Gill Sans"/>
              </a:defRPr>
            </a:lvl2pPr>
            <a:lvl3pPr algn="ctr" defTabSz="309563">
              <a:defRPr sz="1800">
                <a:latin typeface="+mn-lt"/>
                <a:ea typeface="+mn-ea"/>
                <a:cs typeface="+mn-cs"/>
                <a:sym typeface="Gill Sans"/>
              </a:defRPr>
            </a:lvl3pPr>
            <a:lvl4pPr algn="ctr" defTabSz="309563">
              <a:defRPr sz="1800">
                <a:latin typeface="+mn-lt"/>
                <a:ea typeface="+mn-ea"/>
                <a:cs typeface="+mn-cs"/>
                <a:sym typeface="Gill Sans"/>
              </a:defRPr>
            </a:lvl4pPr>
            <a:lvl5pPr algn="ctr" defTabSz="309563">
              <a:defRPr sz="1800">
                <a:latin typeface="+mn-lt"/>
                <a:ea typeface="+mn-ea"/>
                <a:cs typeface="+mn-cs"/>
                <a:sym typeface="Gill Sans"/>
              </a:defRPr>
            </a:lvl5pPr>
            <a:lvl6pPr indent="133350" algn="ctr" defTabSz="309563">
              <a:defRPr sz="1800">
                <a:latin typeface="+mn-lt"/>
                <a:ea typeface="+mn-ea"/>
                <a:cs typeface="+mn-cs"/>
                <a:sym typeface="Gill Sans"/>
              </a:defRPr>
            </a:lvl6pPr>
            <a:lvl7pPr indent="266700" algn="ctr" defTabSz="309563">
              <a:defRPr sz="1800">
                <a:latin typeface="+mn-lt"/>
                <a:ea typeface="+mn-ea"/>
                <a:cs typeface="+mn-cs"/>
                <a:sym typeface="Gill Sans"/>
              </a:defRPr>
            </a:lvl7pPr>
            <a:lvl8pPr indent="400050" algn="ctr" defTabSz="309563">
              <a:defRPr sz="1800">
                <a:latin typeface="+mn-lt"/>
                <a:ea typeface="+mn-ea"/>
                <a:cs typeface="+mn-cs"/>
                <a:sym typeface="Gill Sans"/>
              </a:defRPr>
            </a:lvl8pPr>
            <a:lvl9pPr indent="533400" algn="ctr" defTabSz="309563">
              <a:defRPr sz="18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1467" dirty="0">
              <a:solidFill>
                <a:srgbClr val="444444"/>
              </a:solidFill>
              <a:latin typeface="Segoe UI" panose="020B05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4607452" y="2489574"/>
            <a:ext cx="6733032" cy="1313902"/>
          </a:xfrm>
          <a:prstGeom prst="rect">
            <a:avLst/>
          </a:prstGeom>
        </p:spPr>
        <p:txBody>
          <a:bodyPr anchor="ctr"/>
          <a:lstStyle>
            <a:lvl1pPr algn="ctr" defTabSz="412740">
              <a:defRPr sz="5800">
                <a:latin typeface="+mn-lt"/>
                <a:ea typeface="+mn-ea"/>
                <a:cs typeface="+mn-cs"/>
                <a:sym typeface="Gill Sans"/>
              </a:defRPr>
            </a:lvl1pPr>
            <a:lvl2pPr indent="114297" algn="ctr" defTabSz="412740">
              <a:defRPr sz="5800">
                <a:latin typeface="+mn-lt"/>
                <a:ea typeface="+mn-ea"/>
                <a:cs typeface="+mn-cs"/>
                <a:sym typeface="Gill Sans"/>
              </a:defRPr>
            </a:lvl2pPr>
            <a:lvl3pPr indent="228594" algn="ctr" defTabSz="412740">
              <a:defRPr sz="5800">
                <a:latin typeface="+mn-lt"/>
                <a:ea typeface="+mn-ea"/>
                <a:cs typeface="+mn-cs"/>
                <a:sym typeface="Gill Sans"/>
              </a:defRPr>
            </a:lvl3pPr>
            <a:lvl4pPr indent="342891" algn="ctr" defTabSz="412740">
              <a:defRPr sz="5800">
                <a:latin typeface="+mn-lt"/>
                <a:ea typeface="+mn-ea"/>
                <a:cs typeface="+mn-cs"/>
                <a:sym typeface="Gill Sans"/>
              </a:defRPr>
            </a:lvl4pPr>
            <a:lvl5pPr indent="457189" algn="ctr" defTabSz="412740">
              <a:defRPr sz="5800">
                <a:latin typeface="+mn-lt"/>
                <a:ea typeface="+mn-ea"/>
                <a:cs typeface="+mn-cs"/>
                <a:sym typeface="Gill Sans"/>
              </a:defRPr>
            </a:lvl5pPr>
            <a:lvl6pPr indent="571486" algn="ctr" defTabSz="412740">
              <a:defRPr sz="5800">
                <a:latin typeface="+mn-lt"/>
                <a:ea typeface="+mn-ea"/>
                <a:cs typeface="+mn-cs"/>
                <a:sym typeface="Gill Sans"/>
              </a:defRPr>
            </a:lvl6pPr>
            <a:lvl7pPr indent="685783" algn="ctr" defTabSz="412740">
              <a:defRPr sz="5800">
                <a:latin typeface="+mn-lt"/>
                <a:ea typeface="+mn-ea"/>
                <a:cs typeface="+mn-cs"/>
                <a:sym typeface="Gill Sans"/>
              </a:defRPr>
            </a:lvl7pPr>
            <a:lvl8pPr indent="800080" algn="ctr" defTabSz="412740">
              <a:defRPr sz="5800">
                <a:latin typeface="+mn-lt"/>
                <a:ea typeface="+mn-ea"/>
                <a:cs typeface="+mn-cs"/>
                <a:sym typeface="Gill Sans"/>
              </a:defRPr>
            </a:lvl8pPr>
            <a:lvl9pPr indent="914377" algn="ctr" defTabSz="412740">
              <a:defRPr sz="58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r>
              <a:rPr lang="zh-CN" altLang="en-US" sz="3600" kern="1600" spc="900" dirty="0" smtClean="0">
                <a:solidFill>
                  <a:prstClr val="black">
                    <a:lumMod val="65000"/>
                    <a:lumOff val="35000"/>
                  </a:prstClr>
                </a:solidFill>
                <a:ea typeface="微軟正黑體" panose="020B0604030504040204" pitchFamily="34" charset="-120"/>
              </a:rPr>
              <a:t>让教</a:t>
            </a:r>
            <a:r>
              <a:rPr lang="zh-TW" altLang="en-US" sz="3600" kern="1600" spc="900" dirty="0" smtClean="0">
                <a:solidFill>
                  <a:prstClr val="black">
                    <a:lumMod val="65000"/>
                    <a:lumOff val="35000"/>
                  </a:prstClr>
                </a:solidFill>
                <a:ea typeface="微軟正黑體" panose="020B0604030504040204" pitchFamily="34" charset="-120"/>
              </a:rPr>
              <a:t>与</a:t>
            </a:r>
            <a:r>
              <a:rPr lang="zh-CN" altLang="en-US" sz="3600" kern="1600" spc="900" dirty="0" smtClean="0">
                <a:solidFill>
                  <a:prstClr val="black">
                    <a:lumMod val="65000"/>
                    <a:lumOff val="35000"/>
                  </a:prstClr>
                </a:solidFill>
                <a:ea typeface="微軟正黑體" panose="020B0604030504040204" pitchFamily="34" charset="-120"/>
              </a:rPr>
              <a:t>学更简单</a:t>
            </a:r>
            <a:endParaRPr lang="zh-TW" altLang="en-US" sz="3600" kern="1600" spc="900" dirty="0">
              <a:solidFill>
                <a:prstClr val="black">
                  <a:lumMod val="65000"/>
                  <a:lumOff val="35000"/>
                </a:prst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860" y="2640505"/>
            <a:ext cx="3035808" cy="8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5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403" y="5507"/>
            <a:ext cx="11124254" cy="1077218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CN" altLang="en-US" sz="2800" dirty="0"/>
              <a:t>教育部关于加强高等学校在线开放课程建设应用与管理的意见</a:t>
            </a:r>
            <a:endParaRPr lang="zh-TW" alt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9403" y="1673912"/>
            <a:ext cx="10862997" cy="36600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latin typeface="PingFang HK" charset="-120"/>
                <a:ea typeface="PingFang HK" charset="-120"/>
                <a:cs typeface="PingFang HK" charset="-120"/>
              </a:rPr>
              <a:t>应用驱动、</a:t>
            </a:r>
            <a:r>
              <a:rPr lang="zh-CN" altLang="en-US" sz="2000" dirty="0">
                <a:solidFill>
                  <a:srgbClr val="FF0000"/>
                </a:solidFill>
                <a:latin typeface="PingFang HK" charset="-120"/>
                <a:ea typeface="PingFang HK" charset="-120"/>
                <a:cs typeface="PingFang HK" charset="-120"/>
              </a:rPr>
              <a:t>建以致用</a:t>
            </a:r>
            <a:endParaRPr lang="en-US" altLang="zh-CN" sz="2000" dirty="0">
              <a:solidFill>
                <a:srgbClr val="FF0000"/>
              </a:solidFill>
              <a:latin typeface="PingFang HK" charset="-120"/>
              <a:ea typeface="PingFang HK" charset="-120"/>
              <a:cs typeface="PingFang HK" charset="-12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latin typeface="PingFang HK" charset="-120"/>
                <a:ea typeface="PingFang HK" charset="-120"/>
                <a:cs typeface="PingFang HK" charset="-120"/>
              </a:rPr>
              <a:t>建设一批以大规模在线开放课程为代表、</a:t>
            </a:r>
            <a:r>
              <a:rPr lang="zh-CN" altLang="en-US" sz="2000" dirty="0">
                <a:solidFill>
                  <a:srgbClr val="FF0000"/>
                </a:solidFill>
                <a:latin typeface="PingFang HK" charset="-120"/>
                <a:ea typeface="PingFang HK" charset="-120"/>
                <a:cs typeface="PingFang HK" charset="-120"/>
              </a:rPr>
              <a:t>课程应用与教学服务相融通</a:t>
            </a:r>
            <a:r>
              <a:rPr lang="zh-CN" altLang="en-US" sz="2000" dirty="0">
                <a:latin typeface="PingFang HK" charset="-120"/>
                <a:ea typeface="PingFang HK" charset="-120"/>
                <a:cs typeface="PingFang HK" charset="-120"/>
              </a:rPr>
              <a:t>的优质在线开放课程</a:t>
            </a:r>
            <a:endParaRPr lang="en-US" altLang="zh-CN" sz="2000" dirty="0">
              <a:latin typeface="PingFang HK" charset="-120"/>
              <a:ea typeface="PingFang HK" charset="-120"/>
              <a:cs typeface="PingFang HK" charset="-12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latin typeface="PingFang HK" charset="-120"/>
                <a:ea typeface="PingFang HK" charset="-120"/>
                <a:cs typeface="PingFang HK" charset="-120"/>
              </a:rPr>
              <a:t>鼓励高校结合本校人才培养目标和需求，通过</a:t>
            </a:r>
            <a:r>
              <a:rPr lang="zh-CN" altLang="en-US" sz="2000" dirty="0">
                <a:solidFill>
                  <a:srgbClr val="FF0000"/>
                </a:solidFill>
                <a:latin typeface="PingFang HK" charset="-120"/>
                <a:ea typeface="PingFang HK" charset="-120"/>
                <a:cs typeface="PingFang HK" charset="-120"/>
              </a:rPr>
              <a:t>在线学习、在线学习与课堂教学相结合</a:t>
            </a:r>
            <a:r>
              <a:rPr lang="zh-CN" altLang="en-US" sz="2000" dirty="0">
                <a:latin typeface="PingFang HK" charset="-120"/>
                <a:ea typeface="PingFang HK" charset="-120"/>
                <a:cs typeface="PingFang HK" charset="-120"/>
              </a:rPr>
              <a:t>等多种方式应用在线开放课程，不断创新校内、校际课程共享与应用模式</a:t>
            </a:r>
            <a:endParaRPr lang="en-US" altLang="zh-CN" sz="2000" dirty="0">
              <a:latin typeface="PingFang HK" charset="-120"/>
              <a:ea typeface="PingFang HK" charset="-120"/>
              <a:cs typeface="PingFang HK" charset="-120"/>
            </a:endParaRPr>
          </a:p>
          <a:p>
            <a:endParaRPr 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89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5"/>
          <p:cNvGrpSpPr/>
          <p:nvPr/>
        </p:nvGrpSpPr>
        <p:grpSpPr>
          <a:xfrm>
            <a:off x="3542585" y="4700972"/>
            <a:ext cx="7775965" cy="1107996"/>
            <a:chOff x="6576170" y="9883130"/>
            <a:chExt cx="15553728" cy="22163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6170" y="10143391"/>
              <a:ext cx="1562100" cy="15621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528497" y="9883130"/>
              <a:ext cx="12601401" cy="2216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268"/>
              <a:r>
                <a:rPr kumimoji="1" lang="zh-CN" altLang="en-US" dirty="0">
                  <a:solidFill>
                    <a:srgbClr val="47AAA8"/>
                  </a:solidFill>
                  <a:latin typeface="微软雅黑"/>
                  <a:ea typeface="微软雅黑"/>
                  <a:cs typeface="微软雅黑"/>
                </a:rPr>
                <a:t>大规模在线课程</a:t>
              </a:r>
              <a:r>
                <a:rPr kumimoji="1" lang="en-US" altLang="zh-CN" dirty="0">
                  <a:solidFill>
                    <a:srgbClr val="47AAA8"/>
                  </a:solidFill>
                  <a:latin typeface="微软雅黑"/>
                  <a:ea typeface="微软雅黑"/>
                  <a:cs typeface="微软雅黑"/>
                </a:rPr>
                <a:t>MOOC</a:t>
              </a:r>
            </a:p>
            <a:p>
              <a:pPr defTabSz="1218268">
                <a:lnSpc>
                  <a:spcPct val="150000"/>
                </a:lnSpc>
              </a:pPr>
              <a:r>
                <a:rPr kumimoji="1" lang="zh-CN" altLang="en-US" sz="1600" dirty="0">
                  <a:solidFill>
                    <a:srgbClr val="6C6C6C"/>
                  </a:solidFill>
                  <a:latin typeface="微软雅黑"/>
                  <a:ea typeface="微软雅黑"/>
                  <a:cs typeface="微软雅黑"/>
                </a:rPr>
                <a:t>学校利用</a:t>
              </a:r>
              <a:r>
                <a:rPr kumimoji="1" lang="en-US" altLang="zh-CN" sz="1600" dirty="0">
                  <a:solidFill>
                    <a:srgbClr val="6C6C6C"/>
                  </a:solidFill>
                  <a:latin typeface="微软雅黑"/>
                  <a:ea typeface="微软雅黑"/>
                  <a:cs typeface="微软雅黑"/>
                </a:rPr>
                <a:t>MOOC</a:t>
              </a:r>
              <a:r>
                <a:rPr kumimoji="1" lang="zh-CN" altLang="en-US" sz="1600" dirty="0">
                  <a:solidFill>
                    <a:srgbClr val="6C6C6C"/>
                  </a:solidFill>
                  <a:latin typeface="微软雅黑"/>
                  <a:ea typeface="微软雅黑"/>
                  <a:cs typeface="微软雅黑"/>
                </a:rPr>
                <a:t>，不仅可以向大众提供优秀的受教育机会，同时可以提升学校的知名度及时把握市场的需求</a:t>
              </a:r>
            </a:p>
          </p:txBody>
        </p:sp>
      </p:grpSp>
      <p:grpSp>
        <p:nvGrpSpPr>
          <p:cNvPr id="6" name="组 16"/>
          <p:cNvGrpSpPr/>
          <p:nvPr/>
        </p:nvGrpSpPr>
        <p:grpSpPr>
          <a:xfrm>
            <a:off x="3542588" y="3021981"/>
            <a:ext cx="7775961" cy="1107996"/>
            <a:chOff x="6648178" y="6228956"/>
            <a:chExt cx="15553722" cy="22163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8178" y="6470983"/>
              <a:ext cx="1562100" cy="15621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9600500" y="6228956"/>
              <a:ext cx="12601400" cy="2216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268"/>
              <a:r>
                <a:rPr kumimoji="1" lang="zh-CN" altLang="en-US" dirty="0">
                  <a:solidFill>
                    <a:srgbClr val="47AAA8"/>
                  </a:solidFill>
                  <a:latin typeface="微软雅黑"/>
                  <a:ea typeface="微软雅黑"/>
                  <a:cs typeface="微软雅黑"/>
                </a:rPr>
                <a:t>小规模在线教育</a:t>
              </a:r>
              <a:r>
                <a:rPr kumimoji="1" lang="en-US" altLang="zh-CN" dirty="0">
                  <a:solidFill>
                    <a:srgbClr val="47AAA8"/>
                  </a:solidFill>
                  <a:latin typeface="微软雅黑"/>
                  <a:ea typeface="微软雅黑"/>
                  <a:cs typeface="微软雅黑"/>
                </a:rPr>
                <a:t>SPOC</a:t>
              </a:r>
            </a:p>
            <a:p>
              <a:pPr defTabSz="1218268">
                <a:lnSpc>
                  <a:spcPct val="150000"/>
                </a:lnSpc>
              </a:pPr>
              <a:r>
                <a:rPr kumimoji="1" lang="zh-CN" altLang="en-US" sz="1600" dirty="0">
                  <a:solidFill>
                    <a:srgbClr val="6C6C6C"/>
                  </a:solidFill>
                  <a:latin typeface="微软雅黑"/>
                  <a:ea typeface="微软雅黑"/>
                  <a:cs typeface="微软雅黑"/>
                </a:rPr>
                <a:t>对于学校的注册学生，学校利用线上教育为他们提供学分课程甚至全线上学习，扩大学校的生源范围，满足学生多样化的需求</a:t>
              </a:r>
            </a:p>
          </p:txBody>
        </p:sp>
      </p:grpSp>
      <p:grpSp>
        <p:nvGrpSpPr>
          <p:cNvPr id="7" name="组 17"/>
          <p:cNvGrpSpPr/>
          <p:nvPr/>
        </p:nvGrpSpPr>
        <p:grpSpPr>
          <a:xfrm>
            <a:off x="3542589" y="1418668"/>
            <a:ext cx="7811959" cy="1107996"/>
            <a:chOff x="6432154" y="3381836"/>
            <a:chExt cx="15625727" cy="221636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2154" y="3662671"/>
              <a:ext cx="1562100" cy="15621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384474" y="3381836"/>
              <a:ext cx="12673407" cy="2216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268"/>
              <a:r>
                <a:rPr kumimoji="1" lang="zh-CN" altLang="en-US" dirty="0" smtClean="0">
                  <a:solidFill>
                    <a:srgbClr val="47AAA8"/>
                  </a:solidFill>
                  <a:latin typeface="微软雅黑"/>
                  <a:ea typeface="微软雅黑"/>
                  <a:cs typeface="微软雅黑"/>
                </a:rPr>
                <a:t>混合式学习</a:t>
              </a:r>
              <a:endParaRPr kumimoji="1" lang="en-US" altLang="zh-CN" dirty="0">
                <a:solidFill>
                  <a:srgbClr val="47AAA8"/>
                </a:solidFill>
                <a:latin typeface="微软雅黑"/>
                <a:ea typeface="微软雅黑"/>
                <a:cs typeface="微软雅黑"/>
              </a:endParaRPr>
            </a:p>
            <a:p>
              <a:pPr defTabSz="1218268">
                <a:lnSpc>
                  <a:spcPct val="150000"/>
                </a:lnSpc>
              </a:pPr>
              <a:r>
                <a:rPr kumimoji="1" lang="zh-CN" altLang="en-US" sz="1600" dirty="0">
                  <a:solidFill>
                    <a:srgbClr val="6C6C6C"/>
                  </a:solidFill>
                  <a:latin typeface="微软雅黑"/>
                  <a:ea typeface="微软雅黑"/>
                  <a:cs typeface="微软雅黑"/>
                </a:rPr>
                <a:t>利用现有学校的教育资源，结合线上教育，通过混合式学习、翻转课堂等新的教学方法改善学生的在校学习体验的学习效果</a:t>
              </a:r>
              <a:endParaRPr kumimoji="1" lang="en-US" altLang="zh-CN" sz="1600" dirty="0">
                <a:solidFill>
                  <a:srgbClr val="6C6C6C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8" name="组 46"/>
          <p:cNvGrpSpPr/>
          <p:nvPr/>
        </p:nvGrpSpPr>
        <p:grpSpPr>
          <a:xfrm>
            <a:off x="2894589" y="1896926"/>
            <a:ext cx="467998" cy="1655908"/>
            <a:chOff x="4919986" y="4338514"/>
            <a:chExt cx="1512168" cy="3312368"/>
          </a:xfrm>
        </p:grpSpPr>
        <p:cxnSp>
          <p:nvCxnSpPr>
            <p:cNvPr id="31" name="直线连接符 30"/>
            <p:cNvCxnSpPr/>
            <p:nvPr/>
          </p:nvCxnSpPr>
          <p:spPr>
            <a:xfrm flipH="1">
              <a:off x="4919986" y="4338514"/>
              <a:ext cx="1512168" cy="0"/>
            </a:xfrm>
            <a:prstGeom prst="line">
              <a:avLst/>
            </a:prstGeom>
            <a:ln w="22225">
              <a:solidFill>
                <a:srgbClr val="06BD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/>
            <p:nvPr/>
          </p:nvCxnSpPr>
          <p:spPr>
            <a:xfrm>
              <a:off x="4919986" y="4338514"/>
              <a:ext cx="0" cy="3312368"/>
            </a:xfrm>
            <a:prstGeom prst="line">
              <a:avLst/>
            </a:prstGeom>
            <a:ln w="22225">
              <a:solidFill>
                <a:srgbClr val="06BD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/>
            <p:nvPr/>
          </p:nvCxnSpPr>
          <p:spPr>
            <a:xfrm flipH="1">
              <a:off x="4919986" y="7650882"/>
              <a:ext cx="1512168" cy="0"/>
            </a:xfrm>
            <a:prstGeom prst="line">
              <a:avLst/>
            </a:prstGeom>
            <a:ln w="22225">
              <a:solidFill>
                <a:srgbClr val="06BD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>
            <a:off x="842602" y="2112914"/>
            <a:ext cx="1943991" cy="1154126"/>
          </a:xfrm>
          <a:prstGeom prst="rect">
            <a:avLst/>
          </a:prstGeom>
          <a:noFill/>
        </p:spPr>
        <p:txBody>
          <a:bodyPr wrap="square" lIns="45688" tIns="22842" rIns="45688" bIns="22842" rtlCol="0">
            <a:spAutoFit/>
          </a:bodyPr>
          <a:lstStyle/>
          <a:p>
            <a:pPr defTabSz="1218268">
              <a:lnSpc>
                <a:spcPct val="150000"/>
              </a:lnSpc>
            </a:pPr>
            <a:r>
              <a:rPr kumimoji="1" lang="zh-CN" altLang="en-US" sz="1200" dirty="0">
                <a:solidFill>
                  <a:srgbClr val="47AAA8"/>
                </a:solidFill>
                <a:latin typeface="微软雅黑"/>
                <a:ea typeface="微软雅黑"/>
                <a:cs typeface="微软雅黑"/>
              </a:rPr>
              <a:t>对于当前大学教育来说，课程面授和混合式课程，辅以小部分校内在线课程，是比较符合现实需求的教学形式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14598" y="4790729"/>
            <a:ext cx="1835991" cy="877127"/>
          </a:xfrm>
          <a:prstGeom prst="rect">
            <a:avLst/>
          </a:prstGeom>
          <a:noFill/>
        </p:spPr>
        <p:txBody>
          <a:bodyPr wrap="square" lIns="45688" tIns="22842" rIns="45688" bIns="22842" rtlCol="0">
            <a:spAutoFit/>
          </a:bodyPr>
          <a:lstStyle/>
          <a:p>
            <a:pPr defTabSz="1218268">
              <a:lnSpc>
                <a:spcPct val="150000"/>
              </a:lnSpc>
            </a:pPr>
            <a:r>
              <a:rPr kumimoji="1" lang="en-US" altLang="zh-CN" sz="1200" dirty="0">
                <a:solidFill>
                  <a:srgbClr val="47AAA8"/>
                </a:solidFill>
                <a:latin typeface="微软雅黑"/>
                <a:ea typeface="微软雅黑"/>
                <a:cs typeface="微软雅黑"/>
              </a:rPr>
              <a:t>MOOC</a:t>
            </a:r>
            <a:r>
              <a:rPr kumimoji="1" lang="zh-CN" altLang="en-US" sz="1200" dirty="0">
                <a:solidFill>
                  <a:srgbClr val="47AAA8"/>
                </a:solidFill>
                <a:latin typeface="微软雅黑"/>
                <a:ea typeface="微软雅黑"/>
                <a:cs typeface="微软雅黑"/>
              </a:rPr>
              <a:t>对于大学来说，目前尚不能作为主要的教学形式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719403" y="251728"/>
            <a:ext cx="10862997" cy="584775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defTabSz="12190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CN" altLang="en-US" sz="3200" dirty="0"/>
              <a:t>如何利用</a:t>
            </a:r>
            <a:r>
              <a:rPr lang="en-US" altLang="zh-CN" sz="3200" dirty="0"/>
              <a:t>MOOC</a:t>
            </a:r>
            <a:r>
              <a:rPr lang="zh-CN" altLang="en-US" sz="3200" dirty="0"/>
              <a:t>资源实现有效学习</a:t>
            </a:r>
          </a:p>
        </p:txBody>
      </p:sp>
    </p:spTree>
    <p:extLst>
      <p:ext uri="{BB962C8B-B14F-4D97-AF65-F5344CB8AC3E}">
        <p14:creationId xmlns:p14="http://schemas.microsoft.com/office/powerpoint/2010/main" val="36569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11537-89F8-47B6-8682-8F9DCD65547A}" type="slidenum">
              <a:rPr lang="en-US" altLang="zh-TW" smtClean="0"/>
              <a:pPr>
                <a:defRPr/>
              </a:pPr>
              <a:t>6</a:t>
            </a:fld>
            <a:endParaRPr lang="zh-TW" altLang="en-US" dirty="0"/>
          </a:p>
        </p:txBody>
      </p:sp>
      <p:pic>
        <p:nvPicPr>
          <p:cNvPr id="2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949"/>
          <a:stretch/>
        </p:blipFill>
        <p:spPr>
          <a:xfrm>
            <a:off x="6453577" y="1092821"/>
            <a:ext cx="5551200" cy="546997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27" name="群組 9"/>
          <p:cNvGrpSpPr/>
          <p:nvPr/>
        </p:nvGrpSpPr>
        <p:grpSpPr>
          <a:xfrm>
            <a:off x="445215" y="1092821"/>
            <a:ext cx="5846400" cy="5469979"/>
            <a:chOff x="445215" y="1092821"/>
            <a:chExt cx="5846400" cy="5469979"/>
          </a:xfrm>
        </p:grpSpPr>
        <p:pic>
          <p:nvPicPr>
            <p:cNvPr id="28" name="圖片 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512"/>
            <a:stretch/>
          </p:blipFill>
          <p:spPr>
            <a:xfrm>
              <a:off x="445215" y="1092821"/>
              <a:ext cx="5846044" cy="5469979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9" name="圖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427" b="20520"/>
            <a:stretch/>
          </p:blipFill>
          <p:spPr>
            <a:xfrm>
              <a:off x="445215" y="3693727"/>
              <a:ext cx="5846400" cy="2733578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30" name="圖片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5795" y="1638301"/>
              <a:ext cx="4924884" cy="181978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9" name="標題 1"/>
          <p:cNvSpPr txBox="1">
            <a:spLocks/>
          </p:cNvSpPr>
          <p:nvPr/>
        </p:nvSpPr>
        <p:spPr>
          <a:xfrm>
            <a:off x="719403" y="251728"/>
            <a:ext cx="10862997" cy="584775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defTabSz="12190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CN" sz="3200" dirty="0" smtClean="0"/>
              <a:t>MOOC</a:t>
            </a:r>
            <a:r>
              <a:rPr lang="zh-CN" altLang="en-US" sz="3200" dirty="0" smtClean="0"/>
              <a:t>平台的需求特点（开放、传播、自主学习）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6745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705401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TW" altLang="en-US" sz="3200" dirty="0" smtClean="0"/>
              <a:t>混合式</a:t>
            </a:r>
            <a:r>
              <a:rPr lang="zh-CN" altLang="en-US" sz="3200" dirty="0"/>
              <a:t>学习</a:t>
            </a:r>
            <a:r>
              <a:rPr lang="zh-TW" altLang="en-US" sz="3200" dirty="0"/>
              <a:t>与翻转</a:t>
            </a:r>
            <a:r>
              <a:rPr lang="zh-TW" altLang="en-US" sz="3200" dirty="0" smtClean="0"/>
              <a:t>课堂</a:t>
            </a:r>
            <a:r>
              <a:rPr lang="zh-CN" altLang="en-US" sz="3200" dirty="0" smtClean="0"/>
              <a:t>需要什么样的技术平台</a:t>
            </a:r>
            <a:endParaRPr lang="zh-TW" altLang="en-US" sz="3200" dirty="0"/>
          </a:p>
        </p:txBody>
      </p:sp>
      <p:sp>
        <p:nvSpPr>
          <p:cNvPr id="5" name="向右箭號 4"/>
          <p:cNvSpPr/>
          <p:nvPr/>
        </p:nvSpPr>
        <p:spPr>
          <a:xfrm>
            <a:off x="838200" y="924658"/>
            <a:ext cx="10255979" cy="983095"/>
          </a:xfrm>
          <a:prstGeom prst="rightArrow">
            <a:avLst>
              <a:gd name="adj1" fmla="val 68149"/>
              <a:gd name="adj2" fmla="val 30717"/>
            </a:avLst>
          </a:prstGeom>
          <a:gradFill flip="none" rotWithShape="1">
            <a:gsLst>
              <a:gs pos="0">
                <a:srgbClr val="42C4E0">
                  <a:shade val="30000"/>
                  <a:satMod val="115000"/>
                </a:srgbClr>
              </a:gs>
              <a:gs pos="65000">
                <a:srgbClr val="42C4E0">
                  <a:shade val="67500"/>
                  <a:satMod val="115000"/>
                  <a:alpha val="74000"/>
                </a:srgbClr>
              </a:gs>
              <a:gs pos="100000">
                <a:srgbClr val="A3DBE7"/>
              </a:gs>
              <a:gs pos="82000">
                <a:srgbClr val="37B8D3"/>
              </a:gs>
            </a:gsLst>
            <a:lin ang="10800000" scaled="0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87283" y="1180244"/>
            <a:ext cx="16398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Segoe UI Light" panose="020B0502040204020203" pitchFamily="34" charset="0"/>
                <a:ea typeface="微軟正黑體" panose="020B0604030504040204" pitchFamily="34" charset="-120"/>
                <a:cs typeface="+mn-cs"/>
                <a:sym typeface="Gill Sans"/>
              </a:rPr>
              <a:t>课前 </a:t>
            </a:r>
            <a:r>
              <a:rPr kumimoji="0" lang="en-US" altLang="zh-TW" sz="2400" b="0" i="0" u="none" strike="noStrike" cap="none" spc="0" normalizeH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Segoe UI Light" panose="020B0502040204020203" pitchFamily="34" charset="0"/>
                <a:ea typeface="微軟正黑體" panose="020B0604030504040204" pitchFamily="34" charset="-120"/>
                <a:cs typeface="+mn-cs"/>
                <a:sym typeface="Gill Sans"/>
              </a:rPr>
              <a:t>Before</a:t>
            </a:r>
            <a:endParaRPr kumimoji="0" lang="zh-TW" altLang="en-US" sz="2400" b="0" i="0" u="none" strike="noStrike" cap="none" spc="0" normalizeH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Segoe UI Light" panose="020B0502040204020203" pitchFamily="34" charset="0"/>
              <a:ea typeface="微軟正黑體" panose="020B0604030504040204" pitchFamily="34" charset="-120"/>
              <a:cs typeface="+mn-cs"/>
              <a:sym typeface="Gill San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94219" y="1165437"/>
            <a:ext cx="167674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 marL="0" marR="0" indent="0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Segoe UI Light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课中 </a:t>
            </a:r>
            <a:r>
              <a:rPr lang="en-US" altLang="zh-TW" dirty="0" smtClean="0"/>
              <a:t>During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49350" y="1168354"/>
            <a:ext cx="14298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 marL="0" marR="0" indent="0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Segoe UI Light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课后 </a:t>
            </a:r>
            <a:r>
              <a:rPr lang="en-US" altLang="zh-TW" dirty="0" smtClean="0"/>
              <a:t>After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81299" y="1835562"/>
            <a:ext cx="102592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800" b="1" dirty="0" smtClean="0">
                <a:solidFill>
                  <a:srgbClr val="1DB5B6"/>
                </a:solidFill>
                <a:ea typeface="微軟正黑體" panose="020B0604030504040204" pitchFamily="34" charset="-120"/>
              </a:rPr>
              <a:t>轻松备课</a:t>
            </a:r>
            <a:endParaRPr kumimoji="0" lang="zh-TW" altLang="en-US" sz="1800" b="1" i="0" u="none" strike="noStrike" cap="none" spc="0" normalizeH="0" dirty="0">
              <a:ln>
                <a:noFill/>
              </a:ln>
              <a:solidFill>
                <a:srgbClr val="1DB5B6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81299" y="2117389"/>
            <a:ext cx="375796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 rtl="0" latinLnBrk="1" hangingPunct="0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课程管理、微课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程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录制 、视频课件、线上试题挑选、线上前测</a:t>
            </a:r>
            <a:endParaRPr kumimoji="0" lang="zh-TW" altLang="en-US" sz="1600" b="0" i="0" u="none" strike="noStrike" cap="none" spc="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81299" y="2825662"/>
            <a:ext cx="125675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zh-TW" altLang="en-US" sz="1800" b="1" dirty="0" smtClean="0">
                <a:solidFill>
                  <a:srgbClr val="1DB5B6"/>
                </a:solidFill>
                <a:ea typeface="微軟正黑體" panose="020B0604030504040204" pitchFamily="34" charset="-120"/>
              </a:rPr>
              <a:t>资源库分享</a:t>
            </a:r>
            <a:endParaRPr kumimoji="0" lang="zh-TW" altLang="en-US" sz="1800" b="1" i="0" u="none" strike="noStrike" cap="none" spc="0" normalizeH="0" dirty="0">
              <a:ln>
                <a:noFill/>
              </a:ln>
              <a:solidFill>
                <a:srgbClr val="1DB5B6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1299" y="3118754"/>
            <a:ext cx="375796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 rtl="0" latinLnBrk="1" hangingPunct="0"/>
            <a:r>
              <a:rPr lang="zh-CN" altLang="en-US" sz="1600" dirty="0" smtClean="0">
                <a:solidFill>
                  <a:srgbClr val="000000"/>
                </a:solidFill>
                <a:ea typeface="微軟正黑體" panose="020B0604030504040204" pitchFamily="34" charset="-120"/>
              </a:rPr>
              <a:t>校内外</a:t>
            </a:r>
            <a:r>
              <a:rPr lang="zh-TW" altLang="en-US" sz="1600" dirty="0" smtClean="0">
                <a:solidFill>
                  <a:srgbClr val="000000"/>
                </a:solidFill>
                <a:ea typeface="微軟正黑體" panose="020B0604030504040204" pitchFamily="34" charset="-120"/>
              </a:rPr>
              <a:t>大量</a:t>
            </a:r>
            <a:r>
              <a:rPr lang="zh-CN" altLang="en-US" sz="1600" dirty="0" smtClean="0">
                <a:solidFill>
                  <a:srgbClr val="000000"/>
                </a:solidFill>
                <a:ea typeface="微軟正黑體" panose="020B0604030504040204" pitchFamily="34" charset="-120"/>
              </a:rPr>
              <a:t>教学资源</a:t>
            </a:r>
            <a:endParaRPr kumimoji="0" lang="zh-TW" altLang="en-US" sz="16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81299" y="3578824"/>
            <a:ext cx="148758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zh-CN" altLang="en-US" sz="1800" b="1" dirty="0" smtClean="0">
                <a:solidFill>
                  <a:srgbClr val="1DB5B6"/>
                </a:solidFill>
                <a:ea typeface="微軟正黑體" panose="020B0604030504040204" pitchFamily="34" charset="-120"/>
              </a:rPr>
              <a:t>公告即时推送</a:t>
            </a:r>
            <a:endParaRPr kumimoji="0" lang="zh-TW" altLang="en-US" sz="1800" b="1" i="0" u="none" strike="noStrike" cap="none" spc="0" normalizeH="0" dirty="0">
              <a:ln>
                <a:noFill/>
              </a:ln>
              <a:solidFill>
                <a:srgbClr val="1DB5B6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981299" y="4226309"/>
            <a:ext cx="9902581" cy="1"/>
          </a:xfrm>
          <a:prstGeom prst="line">
            <a:avLst/>
          </a:prstGeom>
          <a:noFill/>
          <a:ln w="6350" cap="flat">
            <a:solidFill>
              <a:srgbClr val="1DB5B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字方塊 14"/>
          <p:cNvSpPr txBox="1"/>
          <p:nvPr/>
        </p:nvSpPr>
        <p:spPr>
          <a:xfrm>
            <a:off x="981298" y="4319377"/>
            <a:ext cx="17184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zh-TW" altLang="en-US" sz="1800" b="1" dirty="0" smtClean="0">
                <a:solidFill>
                  <a:srgbClr val="1DB5B6"/>
                </a:solidFill>
                <a:ea typeface="微軟正黑體" panose="020B0604030504040204" pitchFamily="34" charset="-120"/>
              </a:rPr>
              <a:t>课程内容与大纲</a:t>
            </a:r>
            <a:endParaRPr kumimoji="0" lang="zh-TW" altLang="en-US" sz="1800" b="1" i="0" u="none" strike="noStrike" cap="none" spc="0" normalizeH="0" dirty="0">
              <a:ln>
                <a:noFill/>
              </a:ln>
              <a:solidFill>
                <a:srgbClr val="1DB5B6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81299" y="4658223"/>
            <a:ext cx="375796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 rtl="0" latinLnBrk="1" hangingPunct="0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预览大纲、提前预习</a:t>
            </a:r>
            <a:endParaRPr kumimoji="0" lang="zh-TW" altLang="en-US" sz="1600" b="0" i="0" u="none" strike="noStrike" cap="none" spc="0" normalizeH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81298" y="5114313"/>
            <a:ext cx="102592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zh-TW" altLang="en-US" sz="1800" b="1" dirty="0" smtClean="0">
                <a:solidFill>
                  <a:srgbClr val="1DB5B6"/>
                </a:solidFill>
                <a:ea typeface="微軟正黑體" panose="020B0604030504040204" pitchFamily="34" charset="-120"/>
              </a:rPr>
              <a:t>行动学习</a:t>
            </a:r>
            <a:endParaRPr kumimoji="0" lang="zh-TW" altLang="en-US" sz="1800" b="1" i="0" u="none" strike="noStrike" cap="none" spc="0" normalizeH="0" dirty="0">
              <a:ln>
                <a:noFill/>
              </a:ln>
              <a:solidFill>
                <a:srgbClr val="1DB5B6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81299" y="5413329"/>
            <a:ext cx="375796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 rtl="0" latinLnBrk="1" hangingPunct="0"/>
            <a:r>
              <a:rPr lang="zh-CN" altLang="en-US" sz="1600" dirty="0" smtClean="0">
                <a:solidFill>
                  <a:srgbClr val="000000"/>
                </a:solidFill>
                <a:ea typeface="微軟正黑體" panose="020B0604030504040204" pitchFamily="34" charset="-120"/>
              </a:rPr>
              <a:t>随时随地访问学习资源</a:t>
            </a:r>
            <a:endParaRPr kumimoji="0" lang="zh-TW" altLang="en-US" sz="16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81299" y="5874183"/>
            <a:ext cx="148758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rtl="0" latinLnBrk="1" hangingPunct="0"/>
            <a:r>
              <a:rPr lang="zh-CN" altLang="en-US" sz="1800" b="1" dirty="0" smtClean="0">
                <a:solidFill>
                  <a:srgbClr val="1DB5B6"/>
                </a:solidFill>
                <a:ea typeface="微軟正黑體" panose="020B0604030504040204" pitchFamily="34" charset="-120"/>
              </a:rPr>
              <a:t>公告即时接收</a:t>
            </a:r>
            <a:endParaRPr kumimoji="0" lang="zh-TW" altLang="en-US" sz="1800" b="1" i="0" u="none" strike="noStrike" cap="none" spc="0" normalizeH="0" dirty="0">
              <a:ln>
                <a:noFill/>
              </a:ln>
              <a:solidFill>
                <a:srgbClr val="1DB5B6"/>
              </a:solidFill>
              <a:effectLst/>
              <a:uFillTx/>
              <a:ea typeface="微軟正黑體" panose="020B0604030504040204" pitchFamily="34" charset="-120"/>
              <a:sym typeface="Gill San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71140" y="1835562"/>
            <a:ext cx="35907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微軟正黑體" panose="020B0604030504040204" pitchFamily="34" charset="-120"/>
                <a:cs typeface="+mn-cs"/>
                <a:sym typeface="Gill Sans"/>
              </a:rPr>
              <a:t>老</a:t>
            </a:r>
            <a:endParaRPr kumimoji="0" lang="en-US" altLang="zh-TW" sz="2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微軟正黑體" panose="020B0604030504040204" pitchFamily="34" charset="-120"/>
              <a:cs typeface="+mn-cs"/>
              <a:sym typeface="Gill Sans"/>
            </a:endParaRP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微軟正黑體" panose="020B0604030504040204" pitchFamily="34" charset="-120"/>
                <a:cs typeface="+mn-cs"/>
                <a:sym typeface="Gill Sans"/>
              </a:rPr>
              <a:t>师</a:t>
            </a:r>
            <a:endParaRPr kumimoji="0" lang="zh-TW" altLang="en-US" sz="20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微軟正黑體" panose="020B0604030504040204" pitchFamily="34" charset="-120"/>
              <a:cs typeface="+mn-cs"/>
              <a:sym typeface="Gill San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1139" y="4327240"/>
            <a:ext cx="35907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微軟正黑體" panose="020B0604030504040204" pitchFamily="34" charset="-120"/>
                <a:cs typeface="+mn-cs"/>
                <a:sym typeface="Gill Sans"/>
              </a:rPr>
              <a:t>学</a:t>
            </a:r>
            <a:endParaRPr kumimoji="0" lang="en-US" altLang="zh-TW" sz="2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微軟正黑體" panose="020B0604030504040204" pitchFamily="34" charset="-120"/>
              <a:cs typeface="+mn-cs"/>
              <a:sym typeface="Gill Sans"/>
            </a:endParaRPr>
          </a:p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 smtClean="0">
                <a:solidFill>
                  <a:srgbClr val="000000"/>
                </a:solidFill>
                <a:ea typeface="微軟正黑體" panose="020B0604030504040204" pitchFamily="34" charset="-120"/>
              </a:rPr>
              <a:t>生</a:t>
            </a:r>
            <a:endParaRPr kumimoji="0" lang="zh-TW" altLang="en-US" sz="20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微軟正黑體" panose="020B0604030504040204" pitchFamily="34" charset="-120"/>
              <a:cs typeface="+mn-cs"/>
              <a:sym typeface="Gill Sans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5269792" y="1833312"/>
            <a:ext cx="2561816" cy="4196958"/>
            <a:chOff x="5269792" y="1833312"/>
            <a:chExt cx="2561816" cy="4196958"/>
          </a:xfrm>
        </p:grpSpPr>
        <p:sp>
          <p:nvSpPr>
            <p:cNvPr id="23" name="文字方塊 22"/>
            <p:cNvSpPr txBox="1"/>
            <p:nvPr/>
          </p:nvSpPr>
          <p:spPr>
            <a:xfrm>
              <a:off x="5269792" y="1833312"/>
              <a:ext cx="2561816" cy="20231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lvl1pPr algn="l" defTabSz="825500" rtl="0" latinLnBrk="1" hangingPunct="0"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 smtClean="0">
                  <a:latin typeface="Segoe UI Light" panose="020B0502040204020203" pitchFamily="34" charset="0"/>
                </a:rPr>
                <a:t>互动式教学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 smtClean="0">
                  <a:latin typeface="Segoe UI Light" panose="020B0502040204020203" pitchFamily="34" charset="0"/>
                </a:rPr>
                <a:t>随堂测验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 smtClean="0">
                  <a:latin typeface="Segoe UI Light" panose="020B0502040204020203" pitchFamily="34" charset="0"/>
                </a:rPr>
                <a:t>小组学习</a:t>
              </a:r>
              <a:endParaRPr lang="en-US" altLang="zh-CN" dirty="0" smtClean="0">
                <a:latin typeface="Segoe UI Light" panose="020B0502040204020203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TW" altLang="en-US" dirty="0" smtClean="0">
                  <a:latin typeface="Segoe UI Light" panose="020B0502040204020203" pitchFamily="34" charset="0"/>
                </a:rPr>
                <a:t>课堂作业</a:t>
              </a:r>
              <a:endParaRPr lang="zh-CN" altLang="en-US" dirty="0">
                <a:latin typeface="Segoe UI Light" panose="020B0502040204020203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 smtClean="0">
                  <a:latin typeface="Segoe UI Light" panose="020B0502040204020203" pitchFamily="34" charset="0"/>
                </a:rPr>
                <a:t>点名 </a:t>
              </a:r>
              <a:r>
                <a:rPr lang="en-US" altLang="zh-CN" dirty="0" smtClean="0">
                  <a:latin typeface="Segoe UI Light" panose="020B0502040204020203" pitchFamily="34" charset="0"/>
                </a:rPr>
                <a:t>(GPS</a:t>
              </a:r>
              <a:r>
                <a:rPr lang="zh-TW" altLang="en-US" dirty="0" smtClean="0">
                  <a:latin typeface="Segoe UI Light" panose="020B0502040204020203" pitchFamily="34" charset="0"/>
                </a:rPr>
                <a:t>、</a:t>
              </a:r>
              <a:r>
                <a:rPr lang="en-US" altLang="zh-TW" dirty="0" smtClean="0">
                  <a:latin typeface="Segoe UI Light" panose="020B0502040204020203" pitchFamily="34" charset="0"/>
                </a:rPr>
                <a:t>Beacon)</a:t>
              </a:r>
              <a:endParaRPr lang="en-US" altLang="zh-CN" dirty="0" smtClean="0">
                <a:latin typeface="Segoe UI Light" panose="020B0502040204020203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TW" altLang="en-US" dirty="0" smtClean="0">
                  <a:latin typeface="Segoe UI Light" panose="020B0502040204020203" pitchFamily="34" charset="0"/>
                </a:rPr>
                <a:t>课堂</a:t>
              </a:r>
              <a:r>
                <a:rPr lang="zh-CN" altLang="en-US" dirty="0" smtClean="0">
                  <a:latin typeface="Segoe UI Light" panose="020B0502040204020203" pitchFamily="34" charset="0"/>
                </a:rPr>
                <a:t>录播 </a:t>
              </a:r>
              <a:r>
                <a:rPr lang="en-US" altLang="zh-CN" dirty="0" smtClean="0">
                  <a:latin typeface="Segoe UI Light" panose="020B0502040204020203" pitchFamily="34" charset="0"/>
                </a:rPr>
                <a:t>(</a:t>
              </a:r>
              <a:r>
                <a:rPr lang="en-US" altLang="zh-CN" dirty="0" err="1">
                  <a:latin typeface="Segoe UI Light" panose="020B0502040204020203" pitchFamily="34" charset="0"/>
                </a:rPr>
                <a:t>iLesson</a:t>
              </a:r>
              <a:r>
                <a:rPr lang="en-US" altLang="zh-CN" dirty="0" smtClean="0">
                  <a:latin typeface="Segoe UI Light" panose="020B0502040204020203" pitchFamily="34" charset="0"/>
                </a:rPr>
                <a:t>)</a:t>
              </a:r>
              <a:endParaRPr lang="en-US" altLang="zh-CN" dirty="0">
                <a:latin typeface="Segoe UI Light" panose="020B0502040204020203" pitchFamily="34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269792" y="4327240"/>
              <a:ext cx="1333698" cy="1703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lvl1pPr algn="l" defTabSz="825500" rtl="0" latinLnBrk="1" hangingPunct="0">
                <a:lnSpc>
                  <a:spcPct val="13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  <a:ea typeface="微軟正黑體" panose="020B0604030504040204" pitchFamily="34" charset="-120"/>
                </a:defRPr>
              </a:lvl1pPr>
            </a:lstStyle>
            <a:p>
              <a:r>
                <a:rPr lang="zh-CN" altLang="en-US" dirty="0" smtClean="0"/>
                <a:t>分组学习讨论</a:t>
              </a:r>
            </a:p>
            <a:p>
              <a:r>
                <a:rPr lang="zh-CN" altLang="en-US" dirty="0" smtClean="0"/>
                <a:t>答题分析</a:t>
              </a:r>
            </a:p>
            <a:p>
              <a:r>
                <a:rPr lang="zh-CN" altLang="en-US" dirty="0" smtClean="0"/>
                <a:t>课堂互动</a:t>
              </a:r>
              <a:endParaRPr lang="zh-CN" altLang="en-US" dirty="0"/>
            </a:p>
            <a:p>
              <a:r>
                <a:rPr lang="zh-CN" altLang="en-US" dirty="0" smtClean="0"/>
                <a:t>即时反馈</a:t>
              </a:r>
              <a:endParaRPr lang="en-US" altLang="zh-CN" dirty="0" smtClean="0"/>
            </a:p>
            <a:p>
              <a:r>
                <a:rPr lang="zh-TW" altLang="en-US" dirty="0" smtClean="0"/>
                <a:t>手机交作业</a:t>
              </a:r>
              <a:endParaRPr lang="en-US" altLang="zh-CN" dirty="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147814" y="1829739"/>
            <a:ext cx="3757971" cy="3917199"/>
            <a:chOff x="8147814" y="1829739"/>
            <a:chExt cx="3757971" cy="3917199"/>
          </a:xfrm>
        </p:grpSpPr>
        <p:sp>
          <p:nvSpPr>
            <p:cNvPr id="26" name="文字方塊 25"/>
            <p:cNvSpPr txBox="1"/>
            <p:nvPr/>
          </p:nvSpPr>
          <p:spPr>
            <a:xfrm>
              <a:off x="8147816" y="1829739"/>
              <a:ext cx="1025922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 rtl="0" latinLnBrk="1" hangingPunct="0"/>
              <a:r>
                <a:rPr lang="zh-TW" altLang="en-US" sz="1800" b="1" dirty="0" smtClean="0">
                  <a:solidFill>
                    <a:srgbClr val="1DB5B6"/>
                  </a:solidFill>
                  <a:ea typeface="微軟正黑體" panose="020B0604030504040204" pitchFamily="34" charset="-120"/>
                </a:rPr>
                <a:t>作业管理</a:t>
              </a:r>
              <a:endParaRPr kumimoji="0" lang="zh-TW" altLang="en-US" sz="1800" b="1" i="0" u="none" strike="noStrike" cap="none" spc="0" normalizeH="0" dirty="0">
                <a:ln>
                  <a:noFill/>
                </a:ln>
                <a:solidFill>
                  <a:srgbClr val="1DB5B6"/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8147816" y="2113842"/>
              <a:ext cx="3757969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defTabSz="825500" rtl="0" latinLnBrk="1" hangingPunct="0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线上批改、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自动批改、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手机批改</a:t>
              </a:r>
              <a:endParaRPr kumimoji="0" lang="zh-TW" altLang="en-US" sz="1600" b="0" i="0" u="none" strike="noStrike" cap="none" spc="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147816" y="2555723"/>
              <a:ext cx="1025922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 rtl="0" latinLnBrk="1" hangingPunct="0"/>
              <a:r>
                <a:rPr lang="zh-TW" altLang="en-US" sz="1800" b="1" dirty="0" smtClean="0">
                  <a:solidFill>
                    <a:srgbClr val="1DB5B6"/>
                  </a:solidFill>
                  <a:ea typeface="微軟正黑體" panose="020B0604030504040204" pitchFamily="34" charset="-120"/>
                </a:rPr>
                <a:t>成绩管理</a:t>
              </a:r>
              <a:endParaRPr kumimoji="0" lang="zh-TW" altLang="en-US" sz="1800" b="1" i="0" u="none" strike="noStrike" cap="none" spc="0" normalizeH="0" dirty="0">
                <a:ln>
                  <a:noFill/>
                </a:ln>
                <a:solidFill>
                  <a:srgbClr val="1DB5B6"/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8147815" y="2866901"/>
              <a:ext cx="348290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defTabSz="825500" rtl="0" latinLnBrk="1" hangingPunct="0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多成绩来源（考勤、作业、考试）、成绩自动统计、成绩自动上报</a:t>
              </a:r>
              <a:endParaRPr kumimoji="0" lang="zh-TW" altLang="en-US" sz="1600" b="0" i="0" u="none" strike="noStrike" cap="none" spc="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8147815" y="3559509"/>
              <a:ext cx="1025922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 rtl="0" latinLnBrk="1" hangingPunct="0"/>
              <a:r>
                <a:rPr lang="zh-TW" altLang="en-US" sz="1800" b="1" dirty="0" smtClean="0">
                  <a:solidFill>
                    <a:srgbClr val="1DB5B6"/>
                  </a:solidFill>
                  <a:ea typeface="微軟正黑體" panose="020B0604030504040204" pitchFamily="34" charset="-120"/>
                </a:rPr>
                <a:t>讨论答疑</a:t>
              </a:r>
              <a:endParaRPr kumimoji="0" lang="zh-TW" altLang="en-US" sz="1800" b="1" i="0" u="none" strike="noStrike" cap="none" spc="0" normalizeH="0" dirty="0">
                <a:ln>
                  <a:noFill/>
                </a:ln>
                <a:solidFill>
                  <a:srgbClr val="1DB5B6"/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8147815" y="3843612"/>
              <a:ext cx="3757969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defTabSz="825500" rtl="0" latinLnBrk="1" hangingPunct="0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线上答疑、分组讨论</a:t>
              </a:r>
              <a:endParaRPr kumimoji="0" lang="zh-TW" altLang="en-US" sz="1600" b="0" i="0" u="none" strike="noStrike" cap="none" spc="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147816" y="4319377"/>
              <a:ext cx="1025922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 rtl="0" latinLnBrk="1" hangingPunct="0"/>
              <a:r>
                <a:rPr lang="zh-TW" altLang="en-US" sz="1800" b="1" dirty="0" smtClean="0">
                  <a:solidFill>
                    <a:srgbClr val="1DB5B6"/>
                  </a:solidFill>
                  <a:ea typeface="微軟正黑體" panose="020B0604030504040204" pitchFamily="34" charset="-120"/>
                </a:rPr>
                <a:t>互动讨论</a:t>
              </a:r>
              <a:endParaRPr kumimoji="0" lang="zh-TW" altLang="en-US" sz="1800" b="1" i="0" u="none" strike="noStrike" cap="none" spc="0" normalizeH="0" dirty="0">
                <a:ln>
                  <a:noFill/>
                </a:ln>
                <a:solidFill>
                  <a:srgbClr val="1DB5B6"/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147814" y="4653795"/>
              <a:ext cx="3482908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defTabSz="825500" rtl="0" latinLnBrk="1" hangingPunct="0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线上答疑、分组讨论、组内资源分享</a:t>
              </a:r>
              <a:endParaRPr kumimoji="0" lang="zh-TW" altLang="en-US" sz="1600" b="0" i="0" u="none" strike="noStrike" cap="none" spc="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47815" y="5114022"/>
              <a:ext cx="1025922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defTabSz="825500" rtl="0" latinLnBrk="1" hangingPunct="0"/>
              <a:r>
                <a:rPr lang="zh-TW" altLang="en-US" sz="1800" b="1" dirty="0" smtClean="0">
                  <a:solidFill>
                    <a:srgbClr val="1DB5B6"/>
                  </a:solidFill>
                  <a:ea typeface="微軟正黑體" panose="020B0604030504040204" pitchFamily="34" charset="-120"/>
                </a:rPr>
                <a:t>即时成绩</a:t>
              </a:r>
              <a:endParaRPr kumimoji="0" lang="zh-TW" altLang="en-US" sz="1800" b="1" i="0" u="none" strike="noStrike" cap="none" spc="0" normalizeH="0" dirty="0">
                <a:ln>
                  <a:noFill/>
                </a:ln>
                <a:solidFill>
                  <a:srgbClr val="1DB5B6"/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8147815" y="5398125"/>
              <a:ext cx="3757969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defTabSz="825500" rtl="0" latinLnBrk="1" hangingPunct="0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anose="020B0604030504040204" pitchFamily="34" charset="-120"/>
                </a:rPr>
                <a:t>成绩总结、测验分析</a:t>
              </a:r>
              <a:endParaRPr kumimoji="0" lang="zh-TW" altLang="en-US" sz="1600" b="0" i="0" u="none" strike="noStrike" cap="none" spc="0" normalizeH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ea typeface="微軟正黑體" panose="020B0604030504040204" pitchFamily="34" charset="-12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1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群組 78"/>
          <p:cNvGrpSpPr/>
          <p:nvPr/>
        </p:nvGrpSpPr>
        <p:grpSpPr>
          <a:xfrm>
            <a:off x="3877862" y="4808301"/>
            <a:ext cx="1521021" cy="901540"/>
            <a:chOff x="3773953" y="4932992"/>
            <a:chExt cx="1521021" cy="901540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8373" y="4932992"/>
              <a:ext cx="1246601" cy="775663"/>
            </a:xfrm>
            <a:prstGeom prst="rect">
              <a:avLst/>
            </a:prstGeom>
          </p:spPr>
        </p:pic>
        <p:sp>
          <p:nvSpPr>
            <p:cNvPr id="78" name="矩形 77"/>
            <p:cNvSpPr/>
            <p:nvPr/>
          </p:nvSpPr>
          <p:spPr>
            <a:xfrm>
              <a:off x="3773953" y="5024493"/>
              <a:ext cx="901837" cy="810039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11537-89F8-47B6-8682-8F9DCD65547A}" type="slidenum">
              <a:rPr lang="en-US" altLang="zh-TW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74771" y="123825"/>
            <a:ext cx="10515600" cy="733425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zh-CN" altLang="en-US" sz="3200" dirty="0" smtClean="0"/>
              <a:t>支持</a:t>
            </a:r>
            <a:r>
              <a:rPr lang="en-US" altLang="zh-CN" sz="3200" dirty="0" smtClean="0"/>
              <a:t>MOOC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SPOC</a:t>
            </a:r>
            <a:r>
              <a:rPr lang="zh-CN" altLang="en-US" sz="3200" dirty="0" smtClean="0"/>
              <a:t>的混合式学习平台的设计</a:t>
            </a:r>
            <a:endParaRPr lang="zh-TW" altLang="en-US" sz="3200" dirty="0"/>
          </a:p>
        </p:txBody>
      </p:sp>
      <p:grpSp>
        <p:nvGrpSpPr>
          <p:cNvPr id="8" name="群組 7"/>
          <p:cNvGrpSpPr/>
          <p:nvPr/>
        </p:nvGrpSpPr>
        <p:grpSpPr>
          <a:xfrm>
            <a:off x="7211374" y="1246190"/>
            <a:ext cx="3703892" cy="2284850"/>
            <a:chOff x="7340935" y="1010535"/>
            <a:chExt cx="4011111" cy="247436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0935" y="1752089"/>
              <a:ext cx="405000" cy="1185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2046" y="1010535"/>
              <a:ext cx="1050000" cy="1305000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8290486" y="1629091"/>
              <a:ext cx="2055729" cy="333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Classroom </a:t>
              </a:r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翻转课堂</a:t>
              </a:r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8004831" y="2348881"/>
              <a:ext cx="3272554" cy="1136020"/>
              <a:chOff x="6078032" y="1935759"/>
              <a:chExt cx="2454415" cy="852015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5112" y="2013448"/>
                <a:ext cx="483750" cy="303750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9549" y="1935759"/>
                <a:ext cx="438750" cy="405000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88986" y="1966877"/>
                <a:ext cx="506250" cy="450000"/>
              </a:xfrm>
              <a:prstGeom prst="rect">
                <a:avLst/>
              </a:prstGeom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6078032" y="2387664"/>
                <a:ext cx="6976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iSlide</a:t>
                </a:r>
              </a:p>
              <a:p>
                <a:pPr algn="ctr"/>
                <a:r>
                  <a:rPr lang="zh-TW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微课系统</a:t>
                </a: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6741871" y="2387664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iLesson</a:t>
                </a:r>
              </a:p>
              <a:p>
                <a:pPr algn="ctr"/>
                <a:r>
                  <a:rPr lang="zh-TW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教室录播系统</a:t>
                </a: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7578340" y="2387664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iResponse</a:t>
                </a:r>
              </a:p>
              <a:p>
                <a:pPr algn="ctr"/>
                <a:r>
                  <a:rPr lang="zh-TW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教学回馈系统</a:t>
                </a:r>
              </a:p>
            </p:txBody>
          </p:sp>
          <p:cxnSp>
            <p:nvCxnSpPr>
              <p:cNvPr id="23" name="直線接點 22"/>
              <p:cNvCxnSpPr/>
              <p:nvPr/>
            </p:nvCxnSpPr>
            <p:spPr>
              <a:xfrm>
                <a:off x="6773671" y="2013448"/>
                <a:ext cx="0" cy="72404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7637271" y="2004981"/>
                <a:ext cx="0" cy="72404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/>
            <p:cNvGrpSpPr/>
            <p:nvPr/>
          </p:nvGrpSpPr>
          <p:grpSpPr>
            <a:xfrm>
              <a:off x="7860635" y="1493552"/>
              <a:ext cx="438168" cy="443314"/>
              <a:chOff x="5969883" y="1194306"/>
              <a:chExt cx="328626" cy="332486"/>
            </a:xfrm>
          </p:grpSpPr>
          <p:sp>
            <p:nvSpPr>
              <p:cNvPr id="14" name="橢圓 13"/>
              <p:cNvSpPr/>
              <p:nvPr/>
            </p:nvSpPr>
            <p:spPr>
              <a:xfrm>
                <a:off x="5969883" y="1198166"/>
                <a:ext cx="328626" cy="328626"/>
              </a:xfrm>
              <a:prstGeom prst="ellipse">
                <a:avLst/>
              </a:prstGeom>
              <a:solidFill>
                <a:srgbClr val="00B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134196" y="1362479"/>
                <a:ext cx="164313" cy="164313"/>
              </a:xfrm>
              <a:prstGeom prst="rect">
                <a:avLst/>
              </a:prstGeom>
              <a:solidFill>
                <a:srgbClr val="00B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6011830" y="1194306"/>
                <a:ext cx="246333" cy="262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3</a:t>
                </a:r>
                <a:endParaRPr lang="zh-TW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</p:grp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7951" y="2321758"/>
            <a:ext cx="4196890" cy="243779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7126" y="1174339"/>
            <a:ext cx="1523623" cy="105268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78" y="1700682"/>
            <a:ext cx="332427" cy="98343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1340747" y="1427704"/>
            <a:ext cx="404608" cy="409360"/>
            <a:chOff x="5969883" y="1194306"/>
            <a:chExt cx="328626" cy="332486"/>
          </a:xfrm>
        </p:grpSpPr>
        <p:sp>
          <p:nvSpPr>
            <p:cNvPr id="42" name="橢圓 41"/>
            <p:cNvSpPr/>
            <p:nvPr/>
          </p:nvSpPr>
          <p:spPr>
            <a:xfrm>
              <a:off x="5969883" y="1198166"/>
              <a:ext cx="328626" cy="328626"/>
            </a:xfrm>
            <a:prstGeom prst="ellipse">
              <a:avLst/>
            </a:prstGeom>
            <a:solidFill>
              <a:srgbClr val="00B1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134196" y="1362479"/>
              <a:ext cx="164313" cy="164313"/>
            </a:xfrm>
            <a:prstGeom prst="rect">
              <a:avLst/>
            </a:prstGeom>
            <a:solidFill>
              <a:srgbClr val="00B1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011830" y="1194306"/>
              <a:ext cx="246333" cy="26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1</a:t>
              </a:r>
              <a:endParaRPr lang="zh-TW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1775259" y="159245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SaaS</a:t>
            </a:r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</a:t>
            </a: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2295" y="2250246"/>
            <a:ext cx="540194" cy="540194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0541" y="2292995"/>
            <a:ext cx="554045" cy="540194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9033" y="2293253"/>
            <a:ext cx="540194" cy="443236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1812286" y="2834129"/>
            <a:ext cx="858927" cy="492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永享实时</a:t>
            </a:r>
            <a:endParaRPr lang="en-US" altLang="zh-TW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功能更新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51654" y="2834608"/>
            <a:ext cx="1174707" cy="492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降低学校</a:t>
            </a:r>
            <a:endParaRPr lang="en-US" altLang="zh-TW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初期建置成本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791583" y="2840562"/>
            <a:ext cx="858927" cy="492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无须新增</a:t>
            </a:r>
            <a:endParaRPr lang="en-US" altLang="zh-TW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维运人力</a:t>
            </a:r>
          </a:p>
        </p:txBody>
      </p:sp>
      <p:grpSp>
        <p:nvGrpSpPr>
          <p:cNvPr id="67" name="群組 66"/>
          <p:cNvGrpSpPr/>
          <p:nvPr/>
        </p:nvGrpSpPr>
        <p:grpSpPr>
          <a:xfrm>
            <a:off x="1454250" y="4611448"/>
            <a:ext cx="2062687" cy="417784"/>
            <a:chOff x="8573540" y="5803576"/>
            <a:chExt cx="2062687" cy="417784"/>
          </a:xfrm>
        </p:grpSpPr>
        <p:grpSp>
          <p:nvGrpSpPr>
            <p:cNvPr id="46" name="群組 45"/>
            <p:cNvGrpSpPr/>
            <p:nvPr/>
          </p:nvGrpSpPr>
          <p:grpSpPr>
            <a:xfrm>
              <a:off x="8573540" y="5803576"/>
              <a:ext cx="404608" cy="409360"/>
              <a:chOff x="5969883" y="1194306"/>
              <a:chExt cx="328626" cy="332486"/>
            </a:xfrm>
          </p:grpSpPr>
          <p:sp>
            <p:nvSpPr>
              <p:cNvPr id="59" name="橢圓 58"/>
              <p:cNvSpPr/>
              <p:nvPr/>
            </p:nvSpPr>
            <p:spPr>
              <a:xfrm>
                <a:off x="5969883" y="1198166"/>
                <a:ext cx="328626" cy="328626"/>
              </a:xfrm>
              <a:prstGeom prst="ellipse">
                <a:avLst/>
              </a:prstGeom>
              <a:solidFill>
                <a:srgbClr val="00B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134196" y="1362479"/>
                <a:ext cx="164313" cy="164313"/>
              </a:xfrm>
              <a:prstGeom prst="rect">
                <a:avLst/>
              </a:prstGeom>
              <a:solidFill>
                <a:srgbClr val="00B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6011830" y="1194306"/>
                <a:ext cx="246333" cy="262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2</a:t>
                </a:r>
                <a:endParaRPr lang="zh-TW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9047330" y="5913583"/>
              <a:ext cx="1588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Mobile </a:t>
              </a:r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移动学习</a:t>
              </a:r>
              <a:endPara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9" name="圖片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1644" y="4743852"/>
            <a:ext cx="1066536" cy="1121941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464766" y="5204458"/>
            <a:ext cx="3282094" cy="1101636"/>
            <a:chOff x="5406813" y="3868516"/>
            <a:chExt cx="2665746" cy="894758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17946" y="3868516"/>
              <a:ext cx="416250" cy="483750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62652" y="3868516"/>
              <a:ext cx="472500" cy="438750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40396" y="3891711"/>
              <a:ext cx="393750" cy="427500"/>
            </a:xfrm>
            <a:prstGeom prst="rect">
              <a:avLst/>
            </a:prstGeom>
          </p:spPr>
        </p:pic>
        <p:cxnSp>
          <p:nvCxnSpPr>
            <p:cNvPr id="54" name="直線接點 53"/>
            <p:cNvCxnSpPr/>
            <p:nvPr/>
          </p:nvCxnSpPr>
          <p:spPr>
            <a:xfrm>
              <a:off x="6360737" y="3965301"/>
              <a:ext cx="0" cy="724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>
              <a:off x="7227727" y="3961181"/>
              <a:ext cx="0" cy="724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5406813" y="436021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实时取得</a:t>
              </a:r>
              <a:endParaRPr lang="en-US" altLang="zh-TW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最新学习动态</a:t>
              </a: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6360737" y="4363164"/>
              <a:ext cx="8258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随时随地</a:t>
              </a:r>
              <a:endParaRPr lang="en-US" altLang="zh-TW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教学和学习</a:t>
              </a: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7246691" y="4360217"/>
              <a:ext cx="8258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行动学习</a:t>
              </a:r>
              <a:endParaRPr lang="en-US" altLang="zh-TW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快捷有效率</a:t>
              </a:r>
            </a:p>
          </p:txBody>
        </p:sp>
      </p:grpSp>
      <p:sp>
        <p:nvSpPr>
          <p:cNvPr id="63" name="文本框 1"/>
          <p:cNvSpPr txBox="1"/>
          <p:nvPr/>
        </p:nvSpPr>
        <p:spPr>
          <a:xfrm>
            <a:off x="4903392" y="3358321"/>
            <a:ext cx="203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線接點 64"/>
          <p:cNvCxnSpPr/>
          <p:nvPr/>
        </p:nvCxnSpPr>
        <p:spPr>
          <a:xfrm>
            <a:off x="1804240" y="2290766"/>
            <a:ext cx="0" cy="8914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2711615" y="2293253"/>
            <a:ext cx="0" cy="8914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群組 68"/>
          <p:cNvGrpSpPr/>
          <p:nvPr/>
        </p:nvGrpSpPr>
        <p:grpSpPr>
          <a:xfrm>
            <a:off x="7601962" y="4872701"/>
            <a:ext cx="2647783" cy="417784"/>
            <a:chOff x="8573540" y="5803576"/>
            <a:chExt cx="2647783" cy="417784"/>
          </a:xfrm>
        </p:grpSpPr>
        <p:grpSp>
          <p:nvGrpSpPr>
            <p:cNvPr id="70" name="群組 69"/>
            <p:cNvGrpSpPr/>
            <p:nvPr/>
          </p:nvGrpSpPr>
          <p:grpSpPr>
            <a:xfrm>
              <a:off x="8573540" y="5803576"/>
              <a:ext cx="404608" cy="409360"/>
              <a:chOff x="5969883" y="1194306"/>
              <a:chExt cx="328626" cy="332486"/>
            </a:xfrm>
          </p:grpSpPr>
          <p:sp>
            <p:nvSpPr>
              <p:cNvPr id="72" name="橢圓 71"/>
              <p:cNvSpPr/>
              <p:nvPr/>
            </p:nvSpPr>
            <p:spPr>
              <a:xfrm>
                <a:off x="5969883" y="1198166"/>
                <a:ext cx="328626" cy="328626"/>
              </a:xfrm>
              <a:prstGeom prst="ellipse">
                <a:avLst/>
              </a:prstGeom>
              <a:solidFill>
                <a:srgbClr val="00B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6134196" y="1362479"/>
                <a:ext cx="164313" cy="164313"/>
              </a:xfrm>
              <a:prstGeom prst="rect">
                <a:avLst/>
              </a:prstGeom>
              <a:solidFill>
                <a:srgbClr val="00B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字方塊 73"/>
              <p:cNvSpPr txBox="1"/>
              <p:nvPr/>
            </p:nvSpPr>
            <p:spPr>
              <a:xfrm>
                <a:off x="6011830" y="1194306"/>
                <a:ext cx="246333" cy="262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4</a:t>
                </a:r>
                <a:endParaRPr lang="zh-TW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71" name="文字方塊 70"/>
            <p:cNvSpPr txBox="1"/>
            <p:nvPr/>
          </p:nvSpPr>
          <p:spPr>
            <a:xfrm>
              <a:off x="9047330" y="5913583"/>
              <a:ext cx="21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Data Analysis </a:t>
              </a:r>
              <a:r>
                <a:rPr lang="zh-TW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数据分析</a:t>
              </a:r>
              <a:endPara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  <p:pic>
        <p:nvPicPr>
          <p:cNvPr id="90" name="圖片 8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940" y="4314305"/>
            <a:ext cx="910942" cy="1008397"/>
          </a:xfrm>
          <a:prstGeom prst="rect">
            <a:avLst/>
          </a:prstGeom>
        </p:spPr>
      </p:pic>
      <p:grpSp>
        <p:nvGrpSpPr>
          <p:cNvPr id="95" name="群組 94"/>
          <p:cNvGrpSpPr/>
          <p:nvPr/>
        </p:nvGrpSpPr>
        <p:grpSpPr>
          <a:xfrm>
            <a:off x="7511728" y="5490445"/>
            <a:ext cx="3810189" cy="985108"/>
            <a:chOff x="6568512" y="5447608"/>
            <a:chExt cx="3810189" cy="985108"/>
          </a:xfrm>
        </p:grpSpPr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6388" y="5466841"/>
              <a:ext cx="486000" cy="486000"/>
            </a:xfrm>
            <a:prstGeom prst="rect">
              <a:avLst/>
            </a:prstGeom>
          </p:spPr>
        </p:pic>
        <p:sp>
          <p:nvSpPr>
            <p:cNvPr id="84" name="文字方塊 83"/>
            <p:cNvSpPr txBox="1"/>
            <p:nvPr/>
          </p:nvSpPr>
          <p:spPr>
            <a:xfrm>
              <a:off x="8513423" y="600664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</a:t>
              </a:r>
              <a:endPara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教学情况</a:t>
              </a:r>
              <a:endPara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7514242" y="600707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</a:t>
              </a:r>
              <a:endPara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学习预警</a:t>
              </a:r>
              <a:endPara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9424594" y="600200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 Data</a:t>
              </a:r>
            </a:p>
            <a:p>
              <a:pPr algn="ctr"/>
              <a:r>
                <a:rPr lang="zh-TW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开放数据资料</a:t>
              </a:r>
              <a:endPara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7" name="直線接點 86"/>
            <p:cNvCxnSpPr/>
            <p:nvPr/>
          </p:nvCxnSpPr>
          <p:spPr>
            <a:xfrm>
              <a:off x="8323571" y="5541270"/>
              <a:ext cx="0" cy="89144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>
              <a:off x="9386845" y="5530845"/>
              <a:ext cx="0" cy="89144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圖片 8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816" y="5485262"/>
              <a:ext cx="486000" cy="486000"/>
            </a:xfrm>
            <a:prstGeom prst="rect">
              <a:avLst/>
            </a:prstGeom>
          </p:spPr>
        </p:pic>
        <p:sp>
          <p:nvSpPr>
            <p:cNvPr id="91" name="文字方塊 90"/>
            <p:cNvSpPr txBox="1"/>
            <p:nvPr/>
          </p:nvSpPr>
          <p:spPr>
            <a:xfrm>
              <a:off x="6568512" y="600205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</a:t>
              </a:r>
              <a:endPara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学习历程</a:t>
              </a:r>
              <a:endPara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線接點 91"/>
            <p:cNvCxnSpPr/>
            <p:nvPr/>
          </p:nvCxnSpPr>
          <p:spPr>
            <a:xfrm>
              <a:off x="7398364" y="5530147"/>
              <a:ext cx="0" cy="89144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圖片 92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668" y="5447608"/>
              <a:ext cx="554400" cy="554400"/>
            </a:xfrm>
            <a:prstGeom prst="rect">
              <a:avLst/>
            </a:prstGeom>
          </p:spPr>
        </p:pic>
        <p:pic>
          <p:nvPicPr>
            <p:cNvPr id="94" name="圖片 93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641" y="5447608"/>
              <a:ext cx="554400" cy="55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51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6"/>
          <p:cNvSpPr/>
          <p:nvPr/>
        </p:nvSpPr>
        <p:spPr>
          <a:xfrm>
            <a:off x="335360" y="347985"/>
            <a:ext cx="8588891" cy="564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lIns="91416" tIns="45708" rIns="91416" bIns="45708" rtlCol="0" anchor="ctr">
            <a:normAutofit lnSpcReduction="10000"/>
          </a:bodyPr>
          <a:lstStyle/>
          <a:p>
            <a:pPr defTabSz="1219000">
              <a:spcBef>
                <a:spcPct val="0"/>
              </a:spcBef>
            </a:pPr>
            <a:r>
              <a:rPr lang="zh-CN" altLang="en-US" sz="3200" b="1" dirty="0" smtClean="0">
                <a:solidFill>
                  <a:srgbClr val="00B1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灵活地课程管理，适用于私有课和公开课</a:t>
            </a:r>
            <a:endParaRPr sz="3200" b="1" dirty="0">
              <a:solidFill>
                <a:srgbClr val="00B1A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t="4250" r="5288" b="4735"/>
          <a:stretch/>
        </p:blipFill>
        <p:spPr>
          <a:xfrm>
            <a:off x="527397" y="1272208"/>
            <a:ext cx="4746303" cy="520597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58" y="2743672"/>
            <a:ext cx="2172654" cy="386442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Shape 149"/>
          <p:cNvSpPr/>
          <p:nvPr/>
        </p:nvSpPr>
        <p:spPr>
          <a:xfrm>
            <a:off x="7128581" y="1741712"/>
            <a:ext cx="3947984" cy="486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marL="171450" indent="-171450" defTabSz="6858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模块化课程内容，可根据需要设置课程内容模块：章节、课件、公告、作业、测试等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defTabSz="6858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课程公布范围设置课程为公开课或者私有课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defTabSz="6858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课程加入方式：教务数据导入、邀请码（二维码）、定向邀请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21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5028</TotalTime>
  <Words>1566</Words>
  <Application>Microsoft Macintosh PowerPoint</Application>
  <PresentationFormat>Widescreen</PresentationFormat>
  <Paragraphs>340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52" baseType="lpstr">
      <vt:lpstr>Andalus</vt:lpstr>
      <vt:lpstr>Calibri</vt:lpstr>
      <vt:lpstr>Calibri Light</vt:lpstr>
      <vt:lpstr>Gill Sans</vt:lpstr>
      <vt:lpstr>Helvetica</vt:lpstr>
      <vt:lpstr>Helvetica Light</vt:lpstr>
      <vt:lpstr>Lato Black</vt:lpstr>
      <vt:lpstr>Microsoft JhengHei</vt:lpstr>
      <vt:lpstr>Open Sans</vt:lpstr>
      <vt:lpstr>PingFang HK</vt:lpstr>
      <vt:lpstr>Segoe UI</vt:lpstr>
      <vt:lpstr>Segoe UI Light</vt:lpstr>
      <vt:lpstr>Segoe UI Semilight</vt:lpstr>
      <vt:lpstr>ヒラギノ角ゴ Pro W3</vt:lpstr>
      <vt:lpstr>宋体</vt:lpstr>
      <vt:lpstr>微軟正黑體</vt:lpstr>
      <vt:lpstr>微软雅黑</vt:lpstr>
      <vt:lpstr>新細明體</vt:lpstr>
      <vt:lpstr>Arial</vt:lpstr>
      <vt:lpstr>1_Office 佈景主題</vt:lpstr>
      <vt:lpstr>Office Theme</vt:lpstr>
      <vt:lpstr>让优质资源转化为有效学习 </vt:lpstr>
      <vt:lpstr>为什么需要将MOOC资源转化为有效学习</vt:lpstr>
      <vt:lpstr>为什么需要将MOOC资源转化为有效学习</vt:lpstr>
      <vt:lpstr>教育部关于加强高等学校在线开放课程建设应用与管理的意见</vt:lpstr>
      <vt:lpstr>PowerPoint Presentation</vt:lpstr>
      <vt:lpstr>PowerPoint Presentation</vt:lpstr>
      <vt:lpstr>混合式学习与翻转课堂需要什么样的技术平台</vt:lpstr>
      <vt:lpstr>支持MOOC、SPOC的混合式学习平台的设计</vt:lpstr>
      <vt:lpstr>PowerPoint Presentation</vt:lpstr>
      <vt:lpstr>PowerPoint Presentation</vt:lpstr>
      <vt:lpstr>PowerPoint Presentation</vt:lpstr>
      <vt:lpstr>视频观看弹题，即时反馈学习效果</vt:lpstr>
      <vt:lpstr>微课教学 · 微课录制、教学与分享</vt:lpstr>
      <vt:lpstr>PowerPoint Presentation</vt:lpstr>
      <vt:lpstr>课堂工具箱</vt:lpstr>
      <vt:lpstr>TronClass 考勤管理</vt:lpstr>
      <vt:lpstr>智慧教室 -空间与环境管理部署</vt:lpstr>
      <vt:lpstr>智慧教室、互动教学</vt:lpstr>
      <vt:lpstr>iLesson 课堂录播</vt:lpstr>
      <vt:lpstr>学习效果评估 · 持续性的学习与评价管理</vt:lpstr>
      <vt:lpstr>线上测验，即测即评，随堂测验</vt:lpstr>
      <vt:lpstr>一站式作业管理</vt:lpstr>
      <vt:lpstr>讨论，答疑，交流</vt:lpstr>
      <vt:lpstr>成绩管理</vt:lpstr>
      <vt:lpstr>数据分析</vt:lpstr>
      <vt:lpstr>数据分析</vt:lpstr>
      <vt:lpstr>移动端APP · 社交化的移动学习</vt:lpstr>
      <vt:lpstr>同时支援SPOC和MOOC平台</vt:lpstr>
      <vt:lpstr>课程资料自动对接，消除信息孤岛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精品錄播教室</dc:title>
  <dc:creator>sce</dc:creator>
  <cp:lastModifiedBy>Microsoft Office User</cp:lastModifiedBy>
  <cp:revision>586</cp:revision>
  <dcterms:created xsi:type="dcterms:W3CDTF">2015-05-12T07:48:24Z</dcterms:created>
  <dcterms:modified xsi:type="dcterms:W3CDTF">2016-07-22T04:07:08Z</dcterms:modified>
</cp:coreProperties>
</file>